
<file path=[Content_Types].xml><?xml version="1.0" encoding="utf-8"?>
<Types xmlns="http://schemas.openxmlformats.org/package/2006/content-types">
  <Default Extension="png" ContentType="image/png"/>
  <Default Extension="jfif" ContentType="image/jpe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6" r:id="rId2"/>
    <p:sldId id="277" r:id="rId3"/>
    <p:sldId id="286" r:id="rId4"/>
    <p:sldId id="285" r:id="rId5"/>
    <p:sldId id="276" r:id="rId6"/>
    <p:sldId id="278" r:id="rId7"/>
    <p:sldId id="287" r:id="rId8"/>
    <p:sldId id="288" r:id="rId9"/>
    <p:sldId id="279" r:id="rId10"/>
    <p:sldId id="280" r:id="rId11"/>
    <p:sldId id="282" r:id="rId12"/>
    <p:sldId id="281" r:id="rId13"/>
    <p:sldId id="283" r:id="rId14"/>
    <p:sldId id="284" r:id="rId15"/>
    <p:sldId id="275" r:id="rId16"/>
    <p:sldId id="289" r:id="rId17"/>
    <p:sldId id="259" r:id="rId1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ai yu" initials="sy" lastIdx="0" clrIdx="0">
    <p:extLst>
      <p:ext uri="{19B8F6BF-5375-455C-9EA6-DF929625EA0E}">
        <p15:presenceInfo xmlns:p15="http://schemas.microsoft.com/office/powerpoint/2012/main" userId="f28046d1679558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89394" autoAdjust="0"/>
  </p:normalViewPr>
  <p:slideViewPr>
    <p:cSldViewPr>
      <p:cViewPr varScale="1">
        <p:scale>
          <a:sx n="103" d="100"/>
          <a:sy n="103" d="100"/>
        </p:scale>
        <p:origin x="1860"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4"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14339"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14340"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14341"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7C51791B-259B-4891-BB9F-1A8BA2B08C25}" type="slidenum">
              <a:rPr lang="en-US" altLang="zh-CN"/>
              <a:pPr/>
              <a:t>‹#›</a:t>
            </a:fld>
            <a:endParaRPr lang="en-US" altLang="zh-CN"/>
          </a:p>
        </p:txBody>
      </p:sp>
    </p:spTree>
    <p:extLst>
      <p:ext uri="{BB962C8B-B14F-4D97-AF65-F5344CB8AC3E}">
        <p14:creationId xmlns:p14="http://schemas.microsoft.com/office/powerpoint/2010/main" val="2490998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1331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31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331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1331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7253128E-32A8-4387-9D79-AA960FC5F5F9}" type="slidenum">
              <a:rPr lang="en-US" altLang="zh-CN"/>
              <a:pPr/>
              <a:t>‹#›</a:t>
            </a:fld>
            <a:endParaRPr lang="en-US" altLang="zh-CN"/>
          </a:p>
        </p:txBody>
      </p:sp>
    </p:spTree>
    <p:extLst>
      <p:ext uri="{BB962C8B-B14F-4D97-AF65-F5344CB8AC3E}">
        <p14:creationId xmlns:p14="http://schemas.microsoft.com/office/powerpoint/2010/main" val="147012797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宋体" charset="-122"/>
        <a:cs typeface="+mn-cs"/>
      </a:defRPr>
    </a:lvl1pPr>
    <a:lvl2pPr marL="457200" algn="l" rtl="0" fontAlgn="base">
      <a:spcBef>
        <a:spcPct val="30000"/>
      </a:spcBef>
      <a:spcAft>
        <a:spcPct val="0"/>
      </a:spcAft>
      <a:defRPr sz="1200" kern="1200">
        <a:solidFill>
          <a:schemeClr val="tx1"/>
        </a:solidFill>
        <a:latin typeface="Arial" charset="0"/>
        <a:ea typeface="宋体" charset="-122"/>
        <a:cs typeface="+mn-cs"/>
      </a:defRPr>
    </a:lvl2pPr>
    <a:lvl3pPr marL="914400" algn="l" rtl="0" fontAlgn="base">
      <a:spcBef>
        <a:spcPct val="30000"/>
      </a:spcBef>
      <a:spcAft>
        <a:spcPct val="0"/>
      </a:spcAft>
      <a:defRPr sz="1200" kern="1200">
        <a:solidFill>
          <a:schemeClr val="tx1"/>
        </a:solidFill>
        <a:latin typeface="Arial" charset="0"/>
        <a:ea typeface="宋体" charset="-122"/>
        <a:cs typeface="+mn-cs"/>
      </a:defRPr>
    </a:lvl3pPr>
    <a:lvl4pPr marL="1371600" algn="l" rtl="0" fontAlgn="base">
      <a:spcBef>
        <a:spcPct val="30000"/>
      </a:spcBef>
      <a:spcAft>
        <a:spcPct val="0"/>
      </a:spcAft>
      <a:defRPr sz="1200" kern="1200">
        <a:solidFill>
          <a:schemeClr val="tx1"/>
        </a:solidFill>
        <a:latin typeface="Arial" charset="0"/>
        <a:ea typeface="宋体" charset="-122"/>
        <a:cs typeface="+mn-cs"/>
      </a:defRPr>
    </a:lvl4pPr>
    <a:lvl5pPr marL="1828800" algn="l" rtl="0" fontAlgn="base">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4B67FC-5C62-4B43-8DA8-7DBE7FCC81DA}" type="slidenum">
              <a:rPr lang="en-US" altLang="zh-CN"/>
              <a:pPr/>
              <a:t>1</a:t>
            </a:fld>
            <a:endParaRPr lang="en-US" altLang="zh-CN"/>
          </a:p>
        </p:txBody>
      </p:sp>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53128E-32A8-4387-9D79-AA960FC5F5F9}" type="slidenum">
              <a:rPr lang="en-US" altLang="zh-CN" smtClean="0"/>
              <a:pPr/>
              <a:t>11</a:t>
            </a:fld>
            <a:endParaRPr lang="en-US" altLang="zh-CN"/>
          </a:p>
        </p:txBody>
      </p:sp>
    </p:spTree>
    <p:extLst>
      <p:ext uri="{BB962C8B-B14F-4D97-AF65-F5344CB8AC3E}">
        <p14:creationId xmlns:p14="http://schemas.microsoft.com/office/powerpoint/2010/main" val="2755175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031550-C738-426D-8998-A4B8BE604EEB}" type="slidenum">
              <a:rPr lang="en-US" altLang="zh-CN"/>
              <a:pPr/>
              <a:t>17</a:t>
            </a:fld>
            <a:endParaRPr lang="en-US" altLang="zh-CN"/>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106"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_1"/>
          <p:cNvPicPr>
            <a:picLocks noChangeAspect="1" noChangeArrowheads="1"/>
          </p:cNvPicPr>
          <p:nvPr userDrawn="1"/>
        </p:nvPicPr>
        <p:blipFill>
          <a:blip r:embed="rId3">
            <a:extLst>
              <a:ext uri="{28A0092B-C50C-407E-A947-70E740481C1C}">
                <a14:useLocalDpi xmlns:a14="http://schemas.microsoft.com/office/drawing/2010/main" val="0"/>
              </a:ext>
            </a:extLst>
          </a:blip>
          <a:srcRect l="2174"/>
          <a:stretch>
            <a:fillRect/>
          </a:stretch>
        </p:blipFill>
        <p:spPr bwMode="auto">
          <a:xfrm>
            <a:off x="0" y="0"/>
            <a:ext cx="9144000" cy="5308600"/>
          </a:xfrm>
          <a:prstGeom prst="rect">
            <a:avLst/>
          </a:prstGeom>
          <a:noFill/>
          <a:extLst>
            <a:ext uri="{909E8E84-426E-40DD-AFC4-6F175D3DCCD1}">
              <a14:hiddenFill xmlns:a14="http://schemas.microsoft.com/office/drawing/2010/main">
                <a:solidFill>
                  <a:srgbClr val="FFFFFF"/>
                </a:solidFill>
              </a14:hiddenFill>
            </a:ext>
          </a:extLst>
        </p:spPr>
      </p:pic>
      <p:sp>
        <p:nvSpPr>
          <p:cNvPr id="4118" name="Rectangle 22"/>
          <p:cNvSpPr>
            <a:spLocks noChangeArrowheads="1"/>
          </p:cNvSpPr>
          <p:nvPr userDrawn="1"/>
        </p:nvSpPr>
        <p:spPr bwMode="gray">
          <a:xfrm>
            <a:off x="0" y="2590800"/>
            <a:ext cx="9144000" cy="1066800"/>
          </a:xfrm>
          <a:prstGeom prst="rect">
            <a:avLst/>
          </a:prstGeom>
          <a:gradFill rotWithShape="1">
            <a:gsLst>
              <a:gs pos="0">
                <a:srgbClr val="3191D3"/>
              </a:gs>
              <a:gs pos="100000">
                <a:srgbClr val="3191D3">
                  <a:gamma/>
                  <a:shade val="46275"/>
                  <a:invGamma/>
                </a:srgbClr>
              </a:gs>
            </a:gsLst>
            <a:lin ang="5400000" scaled="1"/>
          </a:gradFill>
          <a:ln>
            <a:noFill/>
          </a:ln>
          <a:effectLst/>
          <a:extLst>
            <a:ext uri="{91240B29-F687-4F45-9708-019B960494DF}">
              <a14:hiddenLine xmlns:a14="http://schemas.microsoft.com/office/drawing/2010/main" w="9525">
                <a:solidFill>
                  <a:srgbClr val="0D125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 name="Rectangle 2"/>
          <p:cNvSpPr>
            <a:spLocks noGrp="1" noChangeArrowheads="1"/>
          </p:cNvSpPr>
          <p:nvPr>
            <p:ph type="ctrTitle"/>
          </p:nvPr>
        </p:nvSpPr>
        <p:spPr>
          <a:xfrm>
            <a:off x="914400" y="2743200"/>
            <a:ext cx="7772400" cy="685800"/>
          </a:xfrm>
        </p:spPr>
        <p:txBody>
          <a:bodyPr/>
          <a:lstStyle>
            <a:lvl1pPr algn="ctr">
              <a:defRPr>
                <a:solidFill>
                  <a:schemeClr val="bg1"/>
                </a:solidFill>
              </a:defRPr>
            </a:lvl1pPr>
          </a:lstStyle>
          <a:p>
            <a:pPr lvl="0"/>
            <a:r>
              <a:rPr lang="en-US" altLang="zh-CN" noProof="0"/>
              <a:t>2007</a:t>
            </a:r>
            <a:r>
              <a:rPr lang="zh-CN" altLang="en-US" noProof="0"/>
              <a:t>年度硕士论文答辩</a:t>
            </a:r>
          </a:p>
        </p:txBody>
      </p:sp>
      <p:sp>
        <p:nvSpPr>
          <p:cNvPr id="4099" name="Rectangle 3"/>
          <p:cNvSpPr>
            <a:spLocks noGrp="1" noChangeArrowheads="1"/>
          </p:cNvSpPr>
          <p:nvPr>
            <p:ph type="subTitle" idx="1"/>
          </p:nvPr>
        </p:nvSpPr>
        <p:spPr>
          <a:xfrm>
            <a:off x="1371600" y="3733800"/>
            <a:ext cx="6400800" cy="533400"/>
          </a:xfrm>
        </p:spPr>
        <p:txBody>
          <a:bodyPr/>
          <a:lstStyle>
            <a:lvl1pPr marL="0" indent="0" algn="ctr">
              <a:buFontTx/>
              <a:buNone/>
              <a:defRPr sz="2400" b="1">
                <a:solidFill>
                  <a:schemeClr val="accent2"/>
                </a:solidFill>
              </a:defRPr>
            </a:lvl1pPr>
          </a:lstStyle>
          <a:p>
            <a:pPr lvl="0"/>
            <a:r>
              <a:rPr lang="zh-CN" altLang="en-US" noProof="0"/>
              <a:t>刘青</a:t>
            </a:r>
          </a:p>
        </p:txBody>
      </p:sp>
      <p:sp>
        <p:nvSpPr>
          <p:cNvPr id="4100" name="Rectangle 4"/>
          <p:cNvSpPr>
            <a:spLocks noGrp="1" noChangeArrowheads="1"/>
          </p:cNvSpPr>
          <p:nvPr>
            <p:ph type="dt" sz="half" idx="2"/>
          </p:nvPr>
        </p:nvSpPr>
        <p:spPr/>
        <p:txBody>
          <a:bodyPr/>
          <a:lstStyle>
            <a:lvl1pPr>
              <a:defRPr/>
            </a:lvl1pPr>
          </a:lstStyle>
          <a:p>
            <a:endParaRPr lang="en-US" altLang="zh-CN"/>
          </a:p>
        </p:txBody>
      </p:sp>
      <p:sp>
        <p:nvSpPr>
          <p:cNvPr id="4101" name="Rectangle 5"/>
          <p:cNvSpPr>
            <a:spLocks noGrp="1" noChangeArrowheads="1"/>
          </p:cNvSpPr>
          <p:nvPr>
            <p:ph type="ftr" sz="quarter" idx="3"/>
          </p:nvPr>
        </p:nvSpPr>
        <p:spPr/>
        <p:txBody>
          <a:bodyPr/>
          <a:lstStyle>
            <a:lvl1pPr>
              <a:defRPr/>
            </a:lvl1pPr>
          </a:lstStyle>
          <a:p>
            <a:endParaRPr lang="en-US" altLang="zh-CN"/>
          </a:p>
        </p:txBody>
      </p:sp>
      <p:sp>
        <p:nvSpPr>
          <p:cNvPr id="4102" name="Rectangle 6"/>
          <p:cNvSpPr>
            <a:spLocks noGrp="1" noChangeArrowheads="1"/>
          </p:cNvSpPr>
          <p:nvPr>
            <p:ph type="sldNum" sz="quarter" idx="4"/>
          </p:nvPr>
        </p:nvSpPr>
        <p:spPr/>
        <p:txBody>
          <a:bodyPr/>
          <a:lstStyle>
            <a:lvl1pPr>
              <a:defRPr/>
            </a:lvl1pPr>
          </a:lstStyle>
          <a:p>
            <a:fld id="{2532C941-3C66-40D9-A3E7-F73052361DC8}" type="slidenum">
              <a:rPr lang="en-US" altLang="zh-CN"/>
              <a:pPr/>
              <a:t>‹#›</a:t>
            </a:fld>
            <a:endParaRPr lang="en-US" altLang="zh-CN"/>
          </a:p>
        </p:txBody>
      </p:sp>
      <p:sp>
        <p:nvSpPr>
          <p:cNvPr id="4110" name="Rectangle 14" descr="mao1-1"/>
          <p:cNvSpPr>
            <a:spLocks noChangeAspect="1" noChangeArrowheads="1"/>
          </p:cNvSpPr>
          <p:nvPr userDrawn="1"/>
        </p:nvSpPr>
        <p:spPr bwMode="auto">
          <a:xfrm>
            <a:off x="8153400" y="4967288"/>
            <a:ext cx="969963" cy="900112"/>
          </a:xfrm>
          <a:prstGeom prst="rect">
            <a:avLst/>
          </a:prstGeom>
          <a:blipFill dpi="0" rotWithShape="1">
            <a:blip r:embed="rId4"/>
            <a:srcRect/>
            <a:stretch>
              <a:fillRect/>
            </a:stretch>
          </a:blipFill>
          <a:ln w="222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descr="xmy2-1"/>
          <p:cNvSpPr>
            <a:spLocks noChangeAspect="1" noChangeArrowheads="1"/>
          </p:cNvSpPr>
          <p:nvPr userDrawn="1"/>
        </p:nvSpPr>
        <p:spPr bwMode="auto">
          <a:xfrm>
            <a:off x="8153400" y="3976688"/>
            <a:ext cx="969963" cy="900112"/>
          </a:xfrm>
          <a:prstGeom prst="rect">
            <a:avLst/>
          </a:prstGeom>
          <a:blipFill dpi="0" rotWithShape="1">
            <a:blip r:embed="rId5"/>
            <a:srcRect/>
            <a:stretch>
              <a:fillRect/>
            </a:stretch>
          </a:blipFill>
          <a:ln w="222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descr="xm-1"/>
          <p:cNvSpPr>
            <a:spLocks noChangeArrowheads="1"/>
          </p:cNvSpPr>
          <p:nvPr userDrawn="1"/>
        </p:nvSpPr>
        <p:spPr bwMode="auto">
          <a:xfrm>
            <a:off x="6019800" y="5957888"/>
            <a:ext cx="1066800" cy="900112"/>
          </a:xfrm>
          <a:prstGeom prst="rect">
            <a:avLst/>
          </a:prstGeom>
          <a:blipFill dpi="0" rotWithShape="1">
            <a:blip r:embed="rId6"/>
            <a:srcRect/>
            <a:stretch>
              <a:fillRect/>
            </a:stretch>
          </a:blipFill>
          <a:ln w="222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descr="xue2-1"/>
          <p:cNvSpPr>
            <a:spLocks noChangeAspect="1" noChangeArrowheads="1"/>
          </p:cNvSpPr>
          <p:nvPr userDrawn="1"/>
        </p:nvSpPr>
        <p:spPr bwMode="auto">
          <a:xfrm>
            <a:off x="7134225" y="5943600"/>
            <a:ext cx="969963" cy="900113"/>
          </a:xfrm>
          <a:prstGeom prst="rect">
            <a:avLst/>
          </a:prstGeom>
          <a:blipFill dpi="0" rotWithShape="1">
            <a:blip r:embed="rId7"/>
            <a:srcRect/>
            <a:stretch>
              <a:fillRect/>
            </a:stretch>
          </a:blipFill>
          <a:ln w="222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descr="mao-1"/>
          <p:cNvSpPr>
            <a:spLocks noChangeAspect="1" noChangeArrowheads="1"/>
          </p:cNvSpPr>
          <p:nvPr userDrawn="1"/>
        </p:nvSpPr>
        <p:spPr bwMode="auto">
          <a:xfrm>
            <a:off x="7107238" y="4967288"/>
            <a:ext cx="969962" cy="900112"/>
          </a:xfrm>
          <a:prstGeom prst="rect">
            <a:avLst/>
          </a:prstGeom>
          <a:blipFill dpi="0" rotWithShape="1">
            <a:blip r:embed="rId8"/>
            <a:srcRect/>
            <a:stretch>
              <a:fillRect/>
            </a:stretch>
          </a:blipFill>
          <a:ln w="222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descr="xiaoxun-1"/>
          <p:cNvSpPr>
            <a:spLocks noChangeAspect="1" noChangeArrowheads="1"/>
          </p:cNvSpPr>
          <p:nvPr userDrawn="1"/>
        </p:nvSpPr>
        <p:spPr bwMode="auto">
          <a:xfrm>
            <a:off x="8153400" y="5943600"/>
            <a:ext cx="969963" cy="900113"/>
          </a:xfrm>
          <a:prstGeom prst="rect">
            <a:avLst/>
          </a:prstGeom>
          <a:blipFill dpi="0" rotWithShape="1">
            <a:blip r:embed="rId9"/>
            <a:srcRect/>
            <a:stretch>
              <a:fillRect/>
            </a:stretch>
          </a:blipFill>
          <a:ln w="222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p:cNvSpPr>
            <a:spLocks noChangeShapeType="1"/>
          </p:cNvSpPr>
          <p:nvPr userDrawn="1"/>
        </p:nvSpPr>
        <p:spPr bwMode="auto">
          <a:xfrm>
            <a:off x="0" y="3657600"/>
            <a:ext cx="9144000" cy="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23" name="Line 27"/>
          <p:cNvSpPr>
            <a:spLocks noChangeShapeType="1"/>
          </p:cNvSpPr>
          <p:nvPr userDrawn="1"/>
        </p:nvSpPr>
        <p:spPr bwMode="auto">
          <a:xfrm>
            <a:off x="0" y="2590800"/>
            <a:ext cx="9144000" cy="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25" name="Rectangle 29"/>
          <p:cNvSpPr>
            <a:spLocks noChangeArrowheads="1"/>
          </p:cNvSpPr>
          <p:nvPr userDrawn="1"/>
        </p:nvSpPr>
        <p:spPr bwMode="gray">
          <a:xfrm>
            <a:off x="0" y="0"/>
            <a:ext cx="9142413" cy="1447800"/>
          </a:xfrm>
          <a:prstGeom prst="rect">
            <a:avLst/>
          </a:prstGeom>
          <a:gradFill rotWithShape="1">
            <a:gsLst>
              <a:gs pos="0">
                <a:srgbClr val="81CFEB">
                  <a:alpha val="19000"/>
                </a:srgbClr>
              </a:gs>
              <a:gs pos="100000">
                <a:srgbClr val="81CFEB">
                  <a:gamma/>
                  <a:tint val="0"/>
                  <a:invGamma/>
                </a:srgbClr>
              </a:gs>
            </a:gsLst>
            <a:lin ang="540000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29" name="Rectangle 33"/>
          <p:cNvSpPr>
            <a:spLocks noChangeArrowheads="1"/>
          </p:cNvSpPr>
          <p:nvPr userDrawn="1"/>
        </p:nvSpPr>
        <p:spPr bwMode="auto">
          <a:xfrm>
            <a:off x="0" y="1447800"/>
            <a:ext cx="9144000" cy="1143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127" name="Picture 31"/>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905000" y="1219200"/>
            <a:ext cx="5562600" cy="992188"/>
          </a:xfrm>
          <a:prstGeom prst="rect">
            <a:avLst/>
          </a:prstGeom>
          <a:noFill/>
          <a:extLst>
            <a:ext uri="{909E8E84-426E-40DD-AFC4-6F175D3DCCD1}">
              <a14:hiddenFill xmlns:a14="http://schemas.microsoft.com/office/drawing/2010/main">
                <a:solidFill>
                  <a:srgbClr val="FFFFFF"/>
                </a:solidFill>
              </a14:hiddenFill>
            </a:ext>
          </a:extLst>
        </p:spPr>
      </p:pic>
      <p:sp>
        <p:nvSpPr>
          <p:cNvPr id="4130" name="Line 34"/>
          <p:cNvSpPr>
            <a:spLocks noChangeShapeType="1"/>
          </p:cNvSpPr>
          <p:nvPr userDrawn="1"/>
        </p:nvSpPr>
        <p:spPr bwMode="auto">
          <a:xfrm>
            <a:off x="0" y="2590800"/>
            <a:ext cx="9144000" cy="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4108"/>
                                        </p:tgtEl>
                                        <p:attrNameLst>
                                          <p:attrName>style.visibility</p:attrName>
                                        </p:attrNameLst>
                                      </p:cBhvr>
                                      <p:to>
                                        <p:strVal val="visible"/>
                                      </p:to>
                                    </p:set>
                                    <p:animEffect transition="in" filter="wipe(up)">
                                      <p:cBhvr>
                                        <p:cTn id="7" dur="500"/>
                                        <p:tgtEl>
                                          <p:spTgt spid="4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D41BAB7-9007-49D0-B4CF-71AEFA2DBA4E}" type="slidenum">
              <a:rPr lang="en-US" altLang="zh-CN"/>
              <a:pPr/>
              <a:t>‹#›</a:t>
            </a:fld>
            <a:endParaRPr lang="en-US" altLang="zh-CN"/>
          </a:p>
        </p:txBody>
      </p:sp>
    </p:spTree>
    <p:extLst>
      <p:ext uri="{BB962C8B-B14F-4D97-AF65-F5344CB8AC3E}">
        <p14:creationId xmlns:p14="http://schemas.microsoft.com/office/powerpoint/2010/main" val="645527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91350" y="152400"/>
            <a:ext cx="2000250" cy="5867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90600" y="152400"/>
            <a:ext cx="5848350" cy="5867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306DEDAC-E578-4CFB-BDBE-6E73F9121E28}" type="slidenum">
              <a:rPr lang="en-US" altLang="zh-CN"/>
              <a:pPr/>
              <a:t>‹#›</a:t>
            </a:fld>
            <a:endParaRPr lang="en-US" altLang="zh-CN"/>
          </a:p>
        </p:txBody>
      </p:sp>
    </p:spTree>
    <p:extLst>
      <p:ext uri="{BB962C8B-B14F-4D97-AF65-F5344CB8AC3E}">
        <p14:creationId xmlns:p14="http://schemas.microsoft.com/office/powerpoint/2010/main" val="569157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D60C921-3242-4D96-AA88-392736C5184F}" type="slidenum">
              <a:rPr lang="en-US" altLang="zh-CN"/>
              <a:pPr/>
              <a:t>‹#›</a:t>
            </a:fld>
            <a:endParaRPr lang="en-US" altLang="zh-CN"/>
          </a:p>
        </p:txBody>
      </p:sp>
    </p:spTree>
    <p:extLst>
      <p:ext uri="{BB962C8B-B14F-4D97-AF65-F5344CB8AC3E}">
        <p14:creationId xmlns:p14="http://schemas.microsoft.com/office/powerpoint/2010/main" val="1704021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042C5C1B-5DEE-44B2-A59A-45DA30BA7FFF}" type="slidenum">
              <a:rPr lang="en-US" altLang="zh-CN"/>
              <a:pPr/>
              <a:t>‹#›</a:t>
            </a:fld>
            <a:endParaRPr lang="en-US" altLang="zh-CN"/>
          </a:p>
        </p:txBody>
      </p:sp>
    </p:spTree>
    <p:extLst>
      <p:ext uri="{BB962C8B-B14F-4D97-AF65-F5344CB8AC3E}">
        <p14:creationId xmlns:p14="http://schemas.microsoft.com/office/powerpoint/2010/main" val="2960217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90600" y="838200"/>
            <a:ext cx="39243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67300" y="838200"/>
            <a:ext cx="39243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91A153C-D1F9-473E-8F99-2895BCC3A801}" type="slidenum">
              <a:rPr lang="en-US" altLang="zh-CN"/>
              <a:pPr/>
              <a:t>‹#›</a:t>
            </a:fld>
            <a:endParaRPr lang="en-US" altLang="zh-CN"/>
          </a:p>
        </p:txBody>
      </p:sp>
    </p:spTree>
    <p:extLst>
      <p:ext uri="{BB962C8B-B14F-4D97-AF65-F5344CB8AC3E}">
        <p14:creationId xmlns:p14="http://schemas.microsoft.com/office/powerpoint/2010/main" val="3858058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B2BB3579-191E-43EA-84F3-437DF9493D07}" type="slidenum">
              <a:rPr lang="en-US" altLang="zh-CN"/>
              <a:pPr/>
              <a:t>‹#›</a:t>
            </a:fld>
            <a:endParaRPr lang="en-US" altLang="zh-CN"/>
          </a:p>
        </p:txBody>
      </p:sp>
    </p:spTree>
    <p:extLst>
      <p:ext uri="{BB962C8B-B14F-4D97-AF65-F5344CB8AC3E}">
        <p14:creationId xmlns:p14="http://schemas.microsoft.com/office/powerpoint/2010/main" val="2216098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3960D4B9-0273-45BE-8FB4-35B5B501F35D}" type="slidenum">
              <a:rPr lang="en-US" altLang="zh-CN"/>
              <a:pPr/>
              <a:t>‹#›</a:t>
            </a:fld>
            <a:endParaRPr lang="en-US" altLang="zh-CN"/>
          </a:p>
        </p:txBody>
      </p:sp>
    </p:spTree>
    <p:extLst>
      <p:ext uri="{BB962C8B-B14F-4D97-AF65-F5344CB8AC3E}">
        <p14:creationId xmlns:p14="http://schemas.microsoft.com/office/powerpoint/2010/main" val="180618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3DA23624-9160-4856-8F21-847324FB06C8}" type="slidenum">
              <a:rPr lang="en-US" altLang="zh-CN"/>
              <a:pPr/>
              <a:t>‹#›</a:t>
            </a:fld>
            <a:endParaRPr lang="en-US" altLang="zh-CN"/>
          </a:p>
        </p:txBody>
      </p:sp>
    </p:spTree>
    <p:extLst>
      <p:ext uri="{BB962C8B-B14F-4D97-AF65-F5344CB8AC3E}">
        <p14:creationId xmlns:p14="http://schemas.microsoft.com/office/powerpoint/2010/main" val="4127713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A021A50A-AE68-431A-BB7B-86A585423464}" type="slidenum">
              <a:rPr lang="en-US" altLang="zh-CN"/>
              <a:pPr/>
              <a:t>‹#›</a:t>
            </a:fld>
            <a:endParaRPr lang="en-US" altLang="zh-CN"/>
          </a:p>
        </p:txBody>
      </p:sp>
    </p:spTree>
    <p:extLst>
      <p:ext uri="{BB962C8B-B14F-4D97-AF65-F5344CB8AC3E}">
        <p14:creationId xmlns:p14="http://schemas.microsoft.com/office/powerpoint/2010/main" val="2182236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6AA4794C-87A0-496C-87AF-594B75905DE5}" type="slidenum">
              <a:rPr lang="en-US" altLang="zh-CN"/>
              <a:pPr/>
              <a:t>‹#›</a:t>
            </a:fld>
            <a:endParaRPr lang="en-US" altLang="zh-CN"/>
          </a:p>
        </p:txBody>
      </p:sp>
    </p:spTree>
    <p:extLst>
      <p:ext uri="{BB962C8B-B14F-4D97-AF65-F5344CB8AC3E}">
        <p14:creationId xmlns:p14="http://schemas.microsoft.com/office/powerpoint/2010/main" val="1621721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7" name="Rectangle 33"/>
          <p:cNvSpPr>
            <a:spLocks noChangeArrowheads="1"/>
          </p:cNvSpPr>
          <p:nvPr userDrawn="1"/>
        </p:nvSpPr>
        <p:spPr bwMode="gray">
          <a:xfrm>
            <a:off x="838200" y="685800"/>
            <a:ext cx="8305800" cy="5562600"/>
          </a:xfrm>
          <a:prstGeom prst="rect">
            <a:avLst/>
          </a:prstGeom>
          <a:gradFill rotWithShape="1">
            <a:gsLst>
              <a:gs pos="0">
                <a:srgbClr val="81CFEB">
                  <a:alpha val="19000"/>
                </a:srgbClr>
              </a:gs>
              <a:gs pos="100000">
                <a:srgbClr val="81CFEB">
                  <a:gamma/>
                  <a:tint val="0"/>
                  <a:invGamma/>
                </a:srgbClr>
              </a:gs>
            </a:gsLst>
            <a:lin ang="540000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pic>
        <p:nvPicPr>
          <p:cNvPr id="1033" name="Picture 9" descr="index_01"/>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286625" y="6427788"/>
            <a:ext cx="1857375" cy="430212"/>
          </a:xfrm>
          <a:prstGeom prst="rect">
            <a:avLst/>
          </a:prstGeom>
          <a:noFill/>
          <a:extLst>
            <a:ext uri="{909E8E84-426E-40DD-AFC4-6F175D3DCCD1}">
              <a14:hiddenFill xmlns:a14="http://schemas.microsoft.com/office/drawing/2010/main">
                <a:solidFill>
                  <a:srgbClr val="FFFFFF"/>
                </a:solidFill>
              </a14:hiddenFill>
            </a:ext>
          </a:extLst>
        </p:spPr>
      </p:pic>
      <p:sp>
        <p:nvSpPr>
          <p:cNvPr id="1027" name="Rectangle 3"/>
          <p:cNvSpPr>
            <a:spLocks noGrp="1" noChangeArrowheads="1"/>
          </p:cNvSpPr>
          <p:nvPr>
            <p:ph type="body" idx="1"/>
          </p:nvPr>
        </p:nvSpPr>
        <p:spPr bwMode="auto">
          <a:xfrm>
            <a:off x="990600" y="838200"/>
            <a:ext cx="80010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834DB502-DC56-4796-A0A7-CF4618573A0F}" type="slidenum">
              <a:rPr lang="en-US" altLang="zh-CN"/>
              <a:pPr/>
              <a:t>‹#›</a:t>
            </a:fld>
            <a:endParaRPr lang="en-US" altLang="zh-CN"/>
          </a:p>
        </p:txBody>
      </p:sp>
      <p:pic>
        <p:nvPicPr>
          <p:cNvPr id="1035" name="Picture 11" descr="a_1"/>
          <p:cNvPicPr>
            <a:picLocks noChangeAspect="1" noChangeArrowheads="1"/>
          </p:cNvPicPr>
          <p:nvPr userDrawn="1"/>
        </p:nvPicPr>
        <p:blipFill>
          <a:blip r:embed="rId14">
            <a:extLst>
              <a:ext uri="{28A0092B-C50C-407E-A947-70E740481C1C}">
                <a14:useLocalDpi xmlns:a14="http://schemas.microsoft.com/office/drawing/2010/main" val="0"/>
              </a:ext>
            </a:extLst>
          </a:blip>
          <a:srcRect l="2174"/>
          <a:stretch>
            <a:fillRect/>
          </a:stretch>
        </p:blipFill>
        <p:spPr bwMode="auto">
          <a:xfrm>
            <a:off x="685800" y="685800"/>
            <a:ext cx="8458200" cy="5192713"/>
          </a:xfrm>
          <a:prstGeom prst="rect">
            <a:avLst/>
          </a:prstGeom>
          <a:noFill/>
          <a:extLst>
            <a:ext uri="{909E8E84-426E-40DD-AFC4-6F175D3DCCD1}">
              <a14:hiddenFill xmlns:a14="http://schemas.microsoft.com/office/drawing/2010/main">
                <a:solidFill>
                  <a:srgbClr val="FFFFFF"/>
                </a:solidFill>
              </a14:hiddenFill>
            </a:ext>
          </a:extLst>
        </p:spPr>
      </p:pic>
      <p:sp>
        <p:nvSpPr>
          <p:cNvPr id="1037" name="Rectangle 13"/>
          <p:cNvSpPr>
            <a:spLocks noChangeArrowheads="1"/>
          </p:cNvSpPr>
          <p:nvPr userDrawn="1"/>
        </p:nvSpPr>
        <p:spPr bwMode="gray">
          <a:xfrm>
            <a:off x="0" y="0"/>
            <a:ext cx="9144000" cy="685800"/>
          </a:xfrm>
          <a:prstGeom prst="rect">
            <a:avLst/>
          </a:prstGeom>
          <a:gradFill rotWithShape="1">
            <a:gsLst>
              <a:gs pos="0">
                <a:srgbClr val="81CFEB"/>
              </a:gs>
              <a:gs pos="100000">
                <a:srgbClr val="81CFEB">
                  <a:gamma/>
                  <a:tint val="0"/>
                  <a:invGamma/>
                </a:srgbClr>
              </a:gs>
            </a:gsLst>
            <a:lin ang="540000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6" name="Rectangle 2"/>
          <p:cNvSpPr>
            <a:spLocks noGrp="1" noChangeArrowheads="1"/>
          </p:cNvSpPr>
          <p:nvPr>
            <p:ph type="title"/>
          </p:nvPr>
        </p:nvSpPr>
        <p:spPr bwMode="auto">
          <a:xfrm>
            <a:off x="1066800" y="152400"/>
            <a:ext cx="6096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grpSp>
        <p:nvGrpSpPr>
          <p:cNvPr id="1055" name="Group 31"/>
          <p:cNvGrpSpPr>
            <a:grpSpLocks/>
          </p:cNvGrpSpPr>
          <p:nvPr userDrawn="1"/>
        </p:nvGrpSpPr>
        <p:grpSpPr bwMode="auto">
          <a:xfrm rot="-10800000">
            <a:off x="8382000" y="0"/>
            <a:ext cx="762000" cy="685800"/>
            <a:chOff x="5216" y="628"/>
            <a:chExt cx="546" cy="543"/>
          </a:xfrm>
        </p:grpSpPr>
        <p:sp>
          <p:nvSpPr>
            <p:cNvPr id="1038" name="Rectangle 14"/>
            <p:cNvSpPr>
              <a:spLocks noChangeArrowheads="1"/>
            </p:cNvSpPr>
            <p:nvPr userDrawn="1"/>
          </p:nvSpPr>
          <p:spPr bwMode="gray">
            <a:xfrm rot="-5400000">
              <a:off x="5217" y="627"/>
              <a:ext cx="165" cy="168"/>
            </a:xfrm>
            <a:prstGeom prst="rect">
              <a:avLst/>
            </a:prstGeom>
            <a:solidFill>
              <a:srgbClr val="297CDD">
                <a:alpha val="89999"/>
              </a:srgbClr>
            </a:solidFill>
            <a:ln w="19050" algn="ctr">
              <a:solidFill>
                <a:schemeClr val="bg1">
                  <a:alpha val="70000"/>
                </a:schemeClr>
              </a:solidFill>
              <a:miter lim="800000"/>
              <a:headEnd/>
              <a:tailEnd/>
            </a:ln>
            <a:effectLst/>
            <a:extLst>
              <a:ext uri="{AF507438-7753-43E0-B8FC-AC1667EBCBE1}">
                <a14:hiddenEffects xmlns:a14="http://schemas.microsoft.com/office/drawing/2010/main">
                  <a:effectLst>
                    <a:outerShdw dist="28398" dir="12393903" algn="ctr" rotWithShape="0">
                      <a:schemeClr val="tx2"/>
                    </a:outerShdw>
                  </a:effectLst>
                </a14:hiddenEffects>
              </a:ext>
            </a:extLst>
          </p:spPr>
          <p:txBody>
            <a:bodyPr wrap="none" anchor="ctr"/>
            <a:lstStyle/>
            <a:p>
              <a:endParaRPr lang="zh-CN" altLang="en-US"/>
            </a:p>
          </p:txBody>
        </p:sp>
        <p:sp>
          <p:nvSpPr>
            <p:cNvPr id="1039" name="Rectangle 15"/>
            <p:cNvSpPr>
              <a:spLocks noChangeArrowheads="1"/>
            </p:cNvSpPr>
            <p:nvPr userDrawn="1"/>
          </p:nvSpPr>
          <p:spPr bwMode="gray">
            <a:xfrm rot="-5400000">
              <a:off x="5406" y="627"/>
              <a:ext cx="165" cy="168"/>
            </a:xfrm>
            <a:prstGeom prst="rect">
              <a:avLst/>
            </a:prstGeom>
            <a:solidFill>
              <a:srgbClr val="297CDD">
                <a:alpha val="60001"/>
              </a:srgbClr>
            </a:solidFill>
            <a:ln w="19050" algn="ctr">
              <a:solidFill>
                <a:schemeClr val="bg1">
                  <a:alpha val="70000"/>
                </a:schemeClr>
              </a:solidFill>
              <a:miter lim="800000"/>
              <a:headEnd/>
              <a:tailEnd/>
            </a:ln>
            <a:effectLst/>
            <a:extLst>
              <a:ext uri="{AF507438-7753-43E0-B8FC-AC1667EBCBE1}">
                <a14:hiddenEffects xmlns:a14="http://schemas.microsoft.com/office/drawing/2010/main">
                  <a:effectLst>
                    <a:outerShdw dist="28398" dir="12393903" algn="ctr" rotWithShape="0">
                      <a:schemeClr val="tx2"/>
                    </a:outerShdw>
                  </a:effectLst>
                </a14:hiddenEffects>
              </a:ext>
            </a:extLst>
          </p:spPr>
          <p:txBody>
            <a:bodyPr wrap="none" anchor="ctr"/>
            <a:lstStyle/>
            <a:p>
              <a:endParaRPr lang="zh-CN" altLang="en-US"/>
            </a:p>
          </p:txBody>
        </p:sp>
        <p:sp>
          <p:nvSpPr>
            <p:cNvPr id="1040" name="Rectangle 16"/>
            <p:cNvSpPr>
              <a:spLocks noChangeArrowheads="1"/>
            </p:cNvSpPr>
            <p:nvPr userDrawn="1"/>
          </p:nvSpPr>
          <p:spPr bwMode="gray">
            <a:xfrm rot="-5400000">
              <a:off x="5595" y="627"/>
              <a:ext cx="165" cy="168"/>
            </a:xfrm>
            <a:prstGeom prst="rect">
              <a:avLst/>
            </a:prstGeom>
            <a:solidFill>
              <a:srgbClr val="297CDD">
                <a:alpha val="85001"/>
              </a:srgbClr>
            </a:solidFill>
            <a:ln w="19050" algn="ctr">
              <a:solidFill>
                <a:schemeClr val="bg1">
                  <a:alpha val="70000"/>
                </a:schemeClr>
              </a:solidFill>
              <a:miter lim="800000"/>
              <a:headEnd/>
              <a:tailEnd/>
            </a:ln>
            <a:effectLst/>
            <a:extLst>
              <a:ext uri="{AF507438-7753-43E0-B8FC-AC1667EBCBE1}">
                <a14:hiddenEffects xmlns:a14="http://schemas.microsoft.com/office/drawing/2010/main">
                  <a:effectLst>
                    <a:outerShdw dist="28398" dir="12393903" algn="ctr" rotWithShape="0">
                      <a:schemeClr val="tx2"/>
                    </a:outerShdw>
                  </a:effectLst>
                </a14:hiddenEffects>
              </a:ext>
            </a:extLst>
          </p:spPr>
          <p:txBody>
            <a:bodyPr wrap="none" anchor="ctr"/>
            <a:lstStyle/>
            <a:p>
              <a:endParaRPr lang="zh-CN" altLang="en-US"/>
            </a:p>
          </p:txBody>
        </p:sp>
        <p:sp>
          <p:nvSpPr>
            <p:cNvPr id="1041" name="Rectangle 17"/>
            <p:cNvSpPr>
              <a:spLocks noChangeArrowheads="1"/>
            </p:cNvSpPr>
            <p:nvPr userDrawn="1"/>
          </p:nvSpPr>
          <p:spPr bwMode="gray">
            <a:xfrm rot="-5400000">
              <a:off x="5406" y="816"/>
              <a:ext cx="165" cy="168"/>
            </a:xfrm>
            <a:prstGeom prst="rect">
              <a:avLst/>
            </a:prstGeom>
            <a:solidFill>
              <a:srgbClr val="297CDD"/>
            </a:solidFill>
            <a:ln w="19050" algn="ctr">
              <a:solidFill>
                <a:schemeClr val="bg1">
                  <a:alpha val="70000"/>
                </a:schemeClr>
              </a:solidFill>
              <a:miter lim="800000"/>
              <a:headEnd/>
              <a:tailEnd/>
            </a:ln>
            <a:effectLst/>
            <a:extLst>
              <a:ext uri="{AF507438-7753-43E0-B8FC-AC1667EBCBE1}">
                <a14:hiddenEffects xmlns:a14="http://schemas.microsoft.com/office/drawing/2010/main">
                  <a:effectLst>
                    <a:outerShdw dist="28398" dir="12393903" algn="ctr" rotWithShape="0">
                      <a:schemeClr val="tx2"/>
                    </a:outerShdw>
                  </a:effectLst>
                </a14:hiddenEffects>
              </a:ext>
            </a:extLst>
          </p:spPr>
          <p:txBody>
            <a:bodyPr wrap="none" anchor="ctr"/>
            <a:lstStyle/>
            <a:p>
              <a:endParaRPr lang="zh-CN" altLang="en-US"/>
            </a:p>
          </p:txBody>
        </p:sp>
        <p:sp>
          <p:nvSpPr>
            <p:cNvPr id="1042" name="Rectangle 18"/>
            <p:cNvSpPr>
              <a:spLocks noChangeArrowheads="1"/>
            </p:cNvSpPr>
            <p:nvPr userDrawn="1"/>
          </p:nvSpPr>
          <p:spPr bwMode="gray">
            <a:xfrm rot="-5400000">
              <a:off x="5217" y="816"/>
              <a:ext cx="165" cy="168"/>
            </a:xfrm>
            <a:prstGeom prst="rect">
              <a:avLst/>
            </a:prstGeom>
            <a:solidFill>
              <a:srgbClr val="297CDD">
                <a:alpha val="60001"/>
              </a:srgbClr>
            </a:solidFill>
            <a:ln w="19050" algn="ctr">
              <a:solidFill>
                <a:schemeClr val="bg1">
                  <a:alpha val="70000"/>
                </a:schemeClr>
              </a:solidFill>
              <a:miter lim="800000"/>
              <a:headEnd/>
              <a:tailEnd/>
            </a:ln>
            <a:effectLst/>
            <a:extLst>
              <a:ext uri="{AF507438-7753-43E0-B8FC-AC1667EBCBE1}">
                <a14:hiddenEffects xmlns:a14="http://schemas.microsoft.com/office/drawing/2010/main">
                  <a:effectLst>
                    <a:outerShdw dist="28398" dir="12393903" algn="ctr" rotWithShape="0">
                      <a:schemeClr val="tx2"/>
                    </a:outerShdw>
                  </a:effectLst>
                </a14:hiddenEffects>
              </a:ext>
            </a:extLst>
          </p:spPr>
          <p:txBody>
            <a:bodyPr wrap="none" anchor="ctr"/>
            <a:lstStyle/>
            <a:p>
              <a:endParaRPr lang="zh-CN" altLang="en-US"/>
            </a:p>
          </p:txBody>
        </p:sp>
        <p:sp>
          <p:nvSpPr>
            <p:cNvPr id="1043" name="Rectangle 19"/>
            <p:cNvSpPr>
              <a:spLocks noChangeArrowheads="1"/>
            </p:cNvSpPr>
            <p:nvPr userDrawn="1"/>
          </p:nvSpPr>
          <p:spPr bwMode="gray">
            <a:xfrm rot="-5400000">
              <a:off x="5217" y="1005"/>
              <a:ext cx="165" cy="168"/>
            </a:xfrm>
            <a:prstGeom prst="rect">
              <a:avLst/>
            </a:prstGeom>
            <a:solidFill>
              <a:srgbClr val="297CDD">
                <a:alpha val="89999"/>
              </a:srgbClr>
            </a:solidFill>
            <a:ln w="19050" algn="ctr">
              <a:solidFill>
                <a:schemeClr val="bg1">
                  <a:alpha val="70000"/>
                </a:schemeClr>
              </a:solidFill>
              <a:miter lim="800000"/>
              <a:headEnd/>
              <a:tailEnd/>
            </a:ln>
            <a:effectLst/>
            <a:extLst>
              <a:ext uri="{AF507438-7753-43E0-B8FC-AC1667EBCBE1}">
                <a14:hiddenEffects xmlns:a14="http://schemas.microsoft.com/office/drawing/2010/main">
                  <a:effectLst>
                    <a:outerShdw dist="28398" dir="12393903" algn="ctr" rotWithShape="0">
                      <a:schemeClr val="tx2"/>
                    </a:outerShdw>
                  </a:effectLst>
                </a14:hiddenEffects>
              </a:ext>
            </a:extLst>
          </p:spPr>
          <p:txBody>
            <a:bodyPr wrap="none" anchor="ctr"/>
            <a:lstStyle/>
            <a:p>
              <a:endParaRPr lang="zh-CN" altLang="en-US"/>
            </a:p>
          </p:txBody>
        </p:sp>
      </p:grpSp>
      <p:sp>
        <p:nvSpPr>
          <p:cNvPr id="1050" name="Rectangle 26"/>
          <p:cNvSpPr>
            <a:spLocks noChangeArrowheads="1"/>
          </p:cNvSpPr>
          <p:nvPr userDrawn="1"/>
        </p:nvSpPr>
        <p:spPr bwMode="gray">
          <a:xfrm>
            <a:off x="269875" y="0"/>
            <a:ext cx="284163" cy="6889750"/>
          </a:xfrm>
          <a:prstGeom prst="rect">
            <a:avLst/>
          </a:prstGeom>
          <a:solidFill>
            <a:srgbClr val="4A9ACC">
              <a:alpha val="80000"/>
            </a:srgb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51" name="Rectangle 27"/>
          <p:cNvSpPr>
            <a:spLocks noChangeArrowheads="1"/>
          </p:cNvSpPr>
          <p:nvPr userDrawn="1"/>
        </p:nvSpPr>
        <p:spPr bwMode="gray">
          <a:xfrm>
            <a:off x="-12700" y="0"/>
            <a:ext cx="330200" cy="6884988"/>
          </a:xfrm>
          <a:prstGeom prst="rect">
            <a:avLst/>
          </a:prstGeom>
          <a:gradFill rotWithShape="1">
            <a:gsLst>
              <a:gs pos="0">
                <a:srgbClr val="4A9ACC">
                  <a:gamma/>
                  <a:shade val="28627"/>
                  <a:invGamma/>
                </a:srgbClr>
              </a:gs>
              <a:gs pos="100000">
                <a:srgbClr val="4A9ACC"/>
              </a:gs>
            </a:gsLst>
            <a:lin ang="18900000" scaled="1"/>
          </a:gra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52" name="Rectangle 28"/>
          <p:cNvSpPr>
            <a:spLocks noChangeArrowheads="1"/>
          </p:cNvSpPr>
          <p:nvPr userDrawn="1"/>
        </p:nvSpPr>
        <p:spPr bwMode="gray">
          <a:xfrm>
            <a:off x="749300" y="23813"/>
            <a:ext cx="71438" cy="6872287"/>
          </a:xfrm>
          <a:prstGeom prst="rect">
            <a:avLst/>
          </a:prstGeom>
          <a:solidFill>
            <a:srgbClr val="4A9ACC">
              <a:alpha val="20000"/>
            </a:srgb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53" name="Rectangle 29"/>
          <p:cNvSpPr>
            <a:spLocks noChangeArrowheads="1"/>
          </p:cNvSpPr>
          <p:nvPr userDrawn="1"/>
        </p:nvSpPr>
        <p:spPr bwMode="gray">
          <a:xfrm>
            <a:off x="508000" y="0"/>
            <a:ext cx="168275" cy="6865938"/>
          </a:xfrm>
          <a:prstGeom prst="rect">
            <a:avLst/>
          </a:prstGeom>
          <a:solidFill>
            <a:srgbClr val="4A9ACC">
              <a:alpha val="53999"/>
            </a:srgb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54" name="Rectangle 30"/>
          <p:cNvSpPr>
            <a:spLocks noChangeArrowheads="1"/>
          </p:cNvSpPr>
          <p:nvPr userDrawn="1"/>
        </p:nvSpPr>
        <p:spPr bwMode="gray">
          <a:xfrm>
            <a:off x="685800" y="0"/>
            <a:ext cx="114300" cy="6872288"/>
          </a:xfrm>
          <a:prstGeom prst="rect">
            <a:avLst/>
          </a:prstGeom>
          <a:solidFill>
            <a:srgbClr val="4A9ACC">
              <a:alpha val="37000"/>
            </a:srgb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1035"/>
                                        </p:tgtEl>
                                        <p:attrNameLst>
                                          <p:attrName>style.visibility</p:attrName>
                                        </p:attrNameLst>
                                      </p:cBhvr>
                                      <p:to>
                                        <p:strVal val="visible"/>
                                      </p:to>
                                    </p:set>
                                    <p:animEffect transition="in" filter="wipe(up)">
                                      <p:cBhvr>
                                        <p:cTn id="7" dur="500"/>
                                        <p:tgtEl>
                                          <p:spTgt spid="1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jfif"/></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2.jf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24.wmf"/></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34.wmf"/><Relationship Id="rId13" Type="http://schemas.openxmlformats.org/officeDocument/2006/relationships/image" Target="../media/image39.png"/><Relationship Id="rId3" Type="http://schemas.openxmlformats.org/officeDocument/2006/relationships/image" Target="../media/image37.png"/><Relationship Id="rId7" Type="http://schemas.openxmlformats.org/officeDocument/2006/relationships/oleObject" Target="../embeddings/oleObject3.bin"/><Relationship Id="rId12" Type="http://schemas.openxmlformats.org/officeDocument/2006/relationships/image" Target="../media/image3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3.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35.wmf"/><Relationship Id="rId4" Type="http://schemas.openxmlformats.org/officeDocument/2006/relationships/image" Target="../media/image38.png"/><Relationship Id="rId9" Type="http://schemas.openxmlformats.org/officeDocument/2006/relationships/oleObject" Target="../embeddings/oleObject4.bin"/><Relationship Id="rId1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r>
              <a:rPr lang="zh-CN" altLang="en-US" dirty="0"/>
              <a:t>可编码超表面及其应用</a:t>
            </a:r>
          </a:p>
        </p:txBody>
      </p:sp>
      <p:sp>
        <p:nvSpPr>
          <p:cNvPr id="6147" name="Rectangle 3"/>
          <p:cNvSpPr>
            <a:spLocks noGrp="1" noChangeArrowheads="1"/>
          </p:cNvSpPr>
          <p:nvPr>
            <p:ph type="subTitle" idx="1"/>
          </p:nvPr>
        </p:nvSpPr>
        <p:spPr>
          <a:xfrm>
            <a:off x="1371600" y="3810000"/>
            <a:ext cx="6934200" cy="762000"/>
          </a:xfrm>
        </p:spPr>
        <p:txBody>
          <a:bodyPr/>
          <a:lstStyle/>
          <a:p>
            <a:r>
              <a:rPr lang="zh-CN" altLang="en-US" sz="2000" dirty="0" smtClean="0"/>
              <a:t>报告人：于帅</a:t>
            </a:r>
            <a:endParaRPr lang="en-US" altLang="zh-CN" sz="2000" dirty="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486400"/>
            <a:ext cx="1371600" cy="137160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1" y="5486400"/>
            <a:ext cx="1676400" cy="13716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52400"/>
            <a:ext cx="7543800" cy="381000"/>
          </a:xfrm>
        </p:spPr>
        <p:txBody>
          <a:bodyPr/>
          <a:lstStyle/>
          <a:p>
            <a:r>
              <a:rPr lang="zh-CN" altLang="en-US" dirty="0" smtClean="0"/>
              <a:t>可编码超表面</a:t>
            </a:r>
            <a:r>
              <a:rPr lang="zh-CN" altLang="en-US" dirty="0"/>
              <a:t>应用</a:t>
            </a:r>
            <a:r>
              <a:rPr lang="en-US" altLang="zh-CN" dirty="0" smtClean="0"/>
              <a:t>——</a:t>
            </a:r>
            <a:r>
              <a:rPr lang="zh-CN" altLang="en-US" dirty="0" smtClean="0"/>
              <a:t>天线</a:t>
            </a:r>
            <a:endParaRPr lang="zh-CN" altLang="en-US" dirty="0"/>
          </a:p>
        </p:txBody>
      </p:sp>
      <p:pic>
        <p:nvPicPr>
          <p:cNvPr id="5" name="图片 4"/>
          <p:cNvPicPr>
            <a:picLocks noChangeAspect="1"/>
          </p:cNvPicPr>
          <p:nvPr/>
        </p:nvPicPr>
        <p:blipFill>
          <a:blip r:embed="rId2"/>
          <a:stretch>
            <a:fillRect/>
          </a:stretch>
        </p:blipFill>
        <p:spPr>
          <a:xfrm>
            <a:off x="838201" y="685800"/>
            <a:ext cx="3334646" cy="2057400"/>
          </a:xfrm>
          <a:prstGeom prst="rect">
            <a:avLst/>
          </a:prstGeom>
        </p:spPr>
      </p:pic>
      <p:pic>
        <p:nvPicPr>
          <p:cNvPr id="6" name="图片 5"/>
          <p:cNvPicPr/>
          <p:nvPr/>
        </p:nvPicPr>
        <p:blipFill>
          <a:blip r:embed="rId3"/>
          <a:stretch>
            <a:fillRect/>
          </a:stretch>
        </p:blipFill>
        <p:spPr>
          <a:xfrm>
            <a:off x="3836162" y="2886456"/>
            <a:ext cx="5274310" cy="1445895"/>
          </a:xfrm>
          <a:prstGeom prst="rect">
            <a:avLst/>
          </a:prstGeom>
        </p:spPr>
      </p:pic>
      <p:pic>
        <p:nvPicPr>
          <p:cNvPr id="7" name="图片 6"/>
          <p:cNvPicPr>
            <a:picLocks noChangeAspect="1"/>
          </p:cNvPicPr>
          <p:nvPr/>
        </p:nvPicPr>
        <p:blipFill>
          <a:blip r:embed="rId4"/>
          <a:stretch>
            <a:fillRect/>
          </a:stretch>
        </p:blipFill>
        <p:spPr>
          <a:xfrm>
            <a:off x="838201" y="4289679"/>
            <a:ext cx="3012810" cy="2395728"/>
          </a:xfrm>
          <a:prstGeom prst="rect">
            <a:avLst/>
          </a:prstGeom>
        </p:spPr>
      </p:pic>
      <p:sp>
        <p:nvSpPr>
          <p:cNvPr id="8" name="矩形 7"/>
          <p:cNvSpPr/>
          <p:nvPr/>
        </p:nvSpPr>
        <p:spPr>
          <a:xfrm>
            <a:off x="4838700" y="1538716"/>
            <a:ext cx="2723823" cy="369332"/>
          </a:xfrm>
          <a:prstGeom prst="rect">
            <a:avLst/>
          </a:prstGeom>
        </p:spPr>
        <p:txBody>
          <a:bodyPr wrap="none">
            <a:spAutoFit/>
          </a:bodyPr>
          <a:lstStyle/>
          <a:p>
            <a:r>
              <a:rPr lang="zh-CN" altLang="en-US" b="1" dirty="0" smtClean="0"/>
              <a:t>一</a:t>
            </a:r>
            <a:r>
              <a:rPr lang="zh-CN" altLang="en-US" b="1" dirty="0"/>
              <a:t>维波导馈电超表面天线</a:t>
            </a:r>
          </a:p>
        </p:txBody>
      </p:sp>
      <p:sp>
        <p:nvSpPr>
          <p:cNvPr id="10" name="矩形 9"/>
          <p:cNvSpPr/>
          <p:nvPr/>
        </p:nvSpPr>
        <p:spPr>
          <a:xfrm>
            <a:off x="1030224" y="3193274"/>
            <a:ext cx="2627376" cy="646331"/>
          </a:xfrm>
          <a:prstGeom prst="rect">
            <a:avLst/>
          </a:prstGeom>
        </p:spPr>
        <p:txBody>
          <a:bodyPr wrap="square">
            <a:spAutoFit/>
          </a:bodyPr>
          <a:lstStyle/>
          <a:p>
            <a:r>
              <a:rPr lang="zh-CN" altLang="zh-CN" b="1" dirty="0">
                <a:ea typeface="宋体" panose="02010600030101010101" pitchFamily="2" charset="-122"/>
                <a:cs typeface="Times New Roman" panose="02020603050405020304" pitchFamily="18" charset="0"/>
              </a:rPr>
              <a:t>基于衬底集成</a:t>
            </a:r>
            <a:r>
              <a:rPr lang="zh-CN" altLang="zh-CN" b="1" dirty="0" smtClean="0">
                <a:ea typeface="宋体" panose="02010600030101010101" pitchFamily="2" charset="-122"/>
                <a:cs typeface="Times New Roman" panose="02020603050405020304" pitchFamily="18" charset="0"/>
              </a:rPr>
              <a:t>波导的超表面实现</a:t>
            </a:r>
            <a:r>
              <a:rPr lang="zh-CN" altLang="zh-CN" b="1" dirty="0">
                <a:ea typeface="宋体" panose="02010600030101010101" pitchFamily="2" charset="-122"/>
                <a:cs typeface="Times New Roman" panose="02020603050405020304" pitchFamily="18" charset="0"/>
              </a:rPr>
              <a:t>动态模式天线</a:t>
            </a:r>
            <a:endParaRPr lang="zh-CN" altLang="en-US" b="1" dirty="0"/>
          </a:p>
        </p:txBody>
      </p:sp>
      <p:sp>
        <p:nvSpPr>
          <p:cNvPr id="11" name="矩形 10"/>
          <p:cNvSpPr/>
          <p:nvPr/>
        </p:nvSpPr>
        <p:spPr>
          <a:xfrm>
            <a:off x="4838700" y="4987593"/>
            <a:ext cx="2824005" cy="646331"/>
          </a:xfrm>
          <a:prstGeom prst="rect">
            <a:avLst/>
          </a:prstGeom>
        </p:spPr>
        <p:txBody>
          <a:bodyPr wrap="square">
            <a:spAutoFit/>
          </a:bodyPr>
          <a:lstStyle/>
          <a:p>
            <a:r>
              <a:rPr lang="zh-CN" altLang="en-US" b="1" dirty="0" smtClean="0"/>
              <a:t>基于双层可编码金属方形超表面法布里</a:t>
            </a:r>
            <a:r>
              <a:rPr lang="zh-CN" altLang="en-US" b="1" dirty="0"/>
              <a:t>-珀</a:t>
            </a:r>
            <a:r>
              <a:rPr lang="zh-CN" altLang="en-US" b="1" dirty="0" smtClean="0"/>
              <a:t>罗天线</a:t>
            </a:r>
            <a:endParaRPr lang="zh-CN" altLang="en-US" b="1" dirty="0"/>
          </a:p>
        </p:txBody>
      </p:sp>
      <p:sp>
        <p:nvSpPr>
          <p:cNvPr id="9" name="标题 1"/>
          <p:cNvSpPr txBox="1">
            <a:spLocks/>
          </p:cNvSpPr>
          <p:nvPr/>
        </p:nvSpPr>
        <p:spPr bwMode="auto">
          <a:xfrm>
            <a:off x="3657600" y="796834"/>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a:t>
            </a:r>
            <a:r>
              <a:rPr lang="en-US" altLang="zh-CN" sz="1000" kern="0" dirty="0" smtClean="0">
                <a:latin typeface="+mn-ea"/>
                <a:ea typeface="+mn-ea"/>
              </a:rPr>
              <a:t>16]</a:t>
            </a:r>
            <a:endParaRPr lang="zh-CN" altLang="en-US" sz="1000" kern="0" dirty="0">
              <a:latin typeface="+mn-ea"/>
              <a:ea typeface="+mn-ea"/>
            </a:endParaRPr>
          </a:p>
        </p:txBody>
      </p:sp>
      <p:sp>
        <p:nvSpPr>
          <p:cNvPr id="12" name="标题 1"/>
          <p:cNvSpPr txBox="1">
            <a:spLocks/>
          </p:cNvSpPr>
          <p:nvPr/>
        </p:nvSpPr>
        <p:spPr bwMode="auto">
          <a:xfrm>
            <a:off x="8664158" y="2624328"/>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a:t>
            </a:r>
            <a:r>
              <a:rPr lang="en-US" altLang="zh-CN" sz="1000" kern="0" dirty="0" smtClean="0">
                <a:latin typeface="+mn-ea"/>
                <a:ea typeface="+mn-ea"/>
              </a:rPr>
              <a:t>17]</a:t>
            </a:r>
            <a:endParaRPr lang="zh-CN" altLang="en-US" sz="1000" kern="0" dirty="0">
              <a:latin typeface="+mn-ea"/>
              <a:ea typeface="+mn-ea"/>
            </a:endParaRPr>
          </a:p>
        </p:txBody>
      </p:sp>
      <p:sp>
        <p:nvSpPr>
          <p:cNvPr id="13" name="标题 1"/>
          <p:cNvSpPr txBox="1">
            <a:spLocks/>
          </p:cNvSpPr>
          <p:nvPr/>
        </p:nvSpPr>
        <p:spPr bwMode="auto">
          <a:xfrm>
            <a:off x="3811645" y="4486062"/>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a:t>
            </a:r>
            <a:r>
              <a:rPr lang="en-US" altLang="zh-CN" sz="1000" kern="0" dirty="0" smtClean="0">
                <a:latin typeface="+mn-ea"/>
                <a:ea typeface="+mn-ea"/>
              </a:rPr>
              <a:t>18]</a:t>
            </a:r>
            <a:endParaRPr lang="zh-CN" altLang="en-US" sz="1000" kern="0" dirty="0">
              <a:latin typeface="+mn-ea"/>
              <a:ea typeface="+mn-ea"/>
            </a:endParaRPr>
          </a:p>
        </p:txBody>
      </p:sp>
    </p:spTree>
    <p:extLst>
      <p:ext uri="{BB962C8B-B14F-4D97-AF65-F5344CB8AC3E}">
        <p14:creationId xmlns:p14="http://schemas.microsoft.com/office/powerpoint/2010/main" val="24459672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52400"/>
            <a:ext cx="7543800" cy="381000"/>
          </a:xfrm>
        </p:spPr>
        <p:txBody>
          <a:bodyPr/>
          <a:lstStyle/>
          <a:p>
            <a:r>
              <a:rPr lang="zh-CN" altLang="en-US" dirty="0" smtClean="0"/>
              <a:t>可编码超表面</a:t>
            </a:r>
            <a:r>
              <a:rPr lang="zh-CN" altLang="en-US" dirty="0"/>
              <a:t>应用</a:t>
            </a:r>
            <a:r>
              <a:rPr lang="en-US" altLang="zh-CN" dirty="0" smtClean="0"/>
              <a:t>——</a:t>
            </a:r>
            <a:r>
              <a:rPr lang="zh-CN" altLang="en-US" dirty="0" smtClean="0"/>
              <a:t>发射器</a:t>
            </a:r>
            <a:endParaRPr lang="zh-CN" altLang="en-US" dirty="0"/>
          </a:p>
        </p:txBody>
      </p:sp>
      <p:pic>
        <p:nvPicPr>
          <p:cNvPr id="4" name="图片 3"/>
          <p:cNvPicPr/>
          <p:nvPr/>
        </p:nvPicPr>
        <p:blipFill>
          <a:blip r:embed="rId3"/>
          <a:stretch>
            <a:fillRect/>
          </a:stretch>
        </p:blipFill>
        <p:spPr>
          <a:xfrm>
            <a:off x="762000" y="894397"/>
            <a:ext cx="5105400" cy="2534603"/>
          </a:xfrm>
          <a:prstGeom prst="rect">
            <a:avLst/>
          </a:prstGeom>
        </p:spPr>
      </p:pic>
      <p:pic>
        <p:nvPicPr>
          <p:cNvPr id="5" name="图片 4"/>
          <p:cNvPicPr>
            <a:picLocks noChangeAspect="1"/>
          </p:cNvPicPr>
          <p:nvPr/>
        </p:nvPicPr>
        <p:blipFill>
          <a:blip r:embed="rId4"/>
          <a:stretch>
            <a:fillRect/>
          </a:stretch>
        </p:blipFill>
        <p:spPr>
          <a:xfrm>
            <a:off x="2362200" y="3537871"/>
            <a:ext cx="6362890" cy="2971800"/>
          </a:xfrm>
          <a:prstGeom prst="rect">
            <a:avLst/>
          </a:prstGeom>
        </p:spPr>
      </p:pic>
      <p:sp>
        <p:nvSpPr>
          <p:cNvPr id="8" name="矩形 7"/>
          <p:cNvSpPr/>
          <p:nvPr/>
        </p:nvSpPr>
        <p:spPr>
          <a:xfrm>
            <a:off x="6033468" y="1649968"/>
            <a:ext cx="1107996" cy="369332"/>
          </a:xfrm>
          <a:prstGeom prst="rect">
            <a:avLst/>
          </a:prstGeom>
        </p:spPr>
        <p:txBody>
          <a:bodyPr wrap="none">
            <a:spAutoFit/>
          </a:bodyPr>
          <a:lstStyle/>
          <a:p>
            <a:r>
              <a:rPr lang="zh-CN" altLang="zh-CN" dirty="0">
                <a:ea typeface="宋体" panose="02010600030101010101" pitchFamily="2" charset="-122"/>
                <a:cs typeface="Times New Roman" panose="02020603050405020304" pitchFamily="18" charset="0"/>
              </a:rPr>
              <a:t>频移键控</a:t>
            </a:r>
            <a:endParaRPr lang="zh-CN" altLang="en-US" dirty="0"/>
          </a:p>
        </p:txBody>
      </p:sp>
      <p:sp>
        <p:nvSpPr>
          <p:cNvPr id="9" name="矩形 8"/>
          <p:cNvSpPr/>
          <p:nvPr/>
        </p:nvSpPr>
        <p:spPr>
          <a:xfrm>
            <a:off x="7218402" y="1649968"/>
            <a:ext cx="1107996" cy="369332"/>
          </a:xfrm>
          <a:prstGeom prst="rect">
            <a:avLst/>
          </a:prstGeom>
        </p:spPr>
        <p:txBody>
          <a:bodyPr wrap="none">
            <a:spAutoFit/>
          </a:bodyPr>
          <a:lstStyle/>
          <a:p>
            <a:r>
              <a:rPr lang="zh-CN" altLang="en-US" dirty="0" smtClean="0">
                <a:ea typeface="宋体" panose="02010600030101010101" pitchFamily="2" charset="-122"/>
                <a:cs typeface="Times New Roman" panose="02020603050405020304" pitchFamily="18" charset="0"/>
              </a:rPr>
              <a:t>相</a:t>
            </a:r>
            <a:r>
              <a:rPr lang="zh-CN" altLang="zh-CN" dirty="0" smtClean="0">
                <a:ea typeface="宋体" panose="02010600030101010101" pitchFamily="2" charset="-122"/>
                <a:cs typeface="Times New Roman" panose="02020603050405020304" pitchFamily="18" charset="0"/>
              </a:rPr>
              <a:t>移键控</a:t>
            </a:r>
            <a:endParaRPr lang="zh-CN" altLang="en-US" dirty="0"/>
          </a:p>
        </p:txBody>
      </p:sp>
      <p:sp>
        <p:nvSpPr>
          <p:cNvPr id="12" name="矩形 11"/>
          <p:cNvSpPr/>
          <p:nvPr/>
        </p:nvSpPr>
        <p:spPr>
          <a:xfrm>
            <a:off x="6377970" y="2481477"/>
            <a:ext cx="1569660" cy="369332"/>
          </a:xfrm>
          <a:prstGeom prst="rect">
            <a:avLst/>
          </a:prstGeom>
        </p:spPr>
        <p:txBody>
          <a:bodyPr wrap="none">
            <a:spAutoFit/>
          </a:bodyPr>
          <a:lstStyle/>
          <a:p>
            <a:r>
              <a:rPr lang="zh-CN" altLang="zh-CN" dirty="0">
                <a:ea typeface="宋体" panose="02010600030101010101" pitchFamily="2" charset="-122"/>
                <a:cs typeface="Times New Roman" panose="02020603050405020304" pitchFamily="18" charset="0"/>
              </a:rPr>
              <a:t>正交幅度调制</a:t>
            </a:r>
            <a:endParaRPr lang="zh-CN" altLang="en-US" dirty="0"/>
          </a:p>
        </p:txBody>
      </p:sp>
      <p:cxnSp>
        <p:nvCxnSpPr>
          <p:cNvPr id="14" name="直接箭头连接符 13"/>
          <p:cNvCxnSpPr>
            <a:stCxn id="12" idx="1"/>
          </p:cNvCxnSpPr>
          <p:nvPr/>
        </p:nvCxnSpPr>
        <p:spPr>
          <a:xfrm flipH="1">
            <a:off x="5867400" y="2666143"/>
            <a:ext cx="51057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矩形 15"/>
          <p:cNvSpPr/>
          <p:nvPr/>
        </p:nvSpPr>
        <p:spPr>
          <a:xfrm>
            <a:off x="795528" y="4038600"/>
            <a:ext cx="1338828" cy="369332"/>
          </a:xfrm>
          <a:prstGeom prst="rect">
            <a:avLst/>
          </a:prstGeom>
        </p:spPr>
        <p:txBody>
          <a:bodyPr wrap="none">
            <a:spAutoFit/>
          </a:bodyPr>
          <a:lstStyle/>
          <a:p>
            <a:r>
              <a:rPr lang="zh-CN" altLang="zh-CN" dirty="0">
                <a:ea typeface="宋体" panose="02010600030101010101" pitchFamily="2" charset="-122"/>
                <a:cs typeface="Times New Roman" panose="02020603050405020304" pitchFamily="18" charset="0"/>
              </a:rPr>
              <a:t>变容二极管</a:t>
            </a:r>
            <a:endParaRPr lang="zh-CN" altLang="en-US" dirty="0"/>
          </a:p>
        </p:txBody>
      </p:sp>
      <p:sp>
        <p:nvSpPr>
          <p:cNvPr id="17" name="左大括号 16"/>
          <p:cNvSpPr/>
          <p:nvPr/>
        </p:nvSpPr>
        <p:spPr>
          <a:xfrm rot="5400000">
            <a:off x="7030998" y="905554"/>
            <a:ext cx="360402" cy="112240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0" name="矩形 19"/>
          <p:cNvSpPr/>
          <p:nvPr/>
        </p:nvSpPr>
        <p:spPr>
          <a:xfrm>
            <a:off x="795528" y="4728282"/>
            <a:ext cx="1338828" cy="369332"/>
          </a:xfrm>
          <a:prstGeom prst="rect">
            <a:avLst/>
          </a:prstGeom>
        </p:spPr>
        <p:txBody>
          <a:bodyPr wrap="none">
            <a:spAutoFit/>
          </a:bodyPr>
          <a:lstStyle/>
          <a:p>
            <a:r>
              <a:rPr lang="zh-CN" altLang="zh-CN" dirty="0">
                <a:ea typeface="宋体" panose="02010600030101010101" pitchFamily="2" charset="-122"/>
                <a:cs typeface="Times New Roman" panose="02020603050405020304" pitchFamily="18" charset="0"/>
              </a:rPr>
              <a:t>数模转换器</a:t>
            </a:r>
            <a:endParaRPr lang="zh-CN" altLang="en-US" dirty="0"/>
          </a:p>
        </p:txBody>
      </p:sp>
      <p:sp>
        <p:nvSpPr>
          <p:cNvPr id="22" name="矩形 21"/>
          <p:cNvSpPr/>
          <p:nvPr/>
        </p:nvSpPr>
        <p:spPr>
          <a:xfrm>
            <a:off x="589139" y="5415344"/>
            <a:ext cx="1800493" cy="369332"/>
          </a:xfrm>
          <a:prstGeom prst="rect">
            <a:avLst/>
          </a:prstGeom>
        </p:spPr>
        <p:txBody>
          <a:bodyPr wrap="none">
            <a:spAutoFit/>
          </a:bodyPr>
          <a:lstStyle/>
          <a:p>
            <a:r>
              <a:rPr lang="zh-CN" altLang="zh-CN" dirty="0">
                <a:ea typeface="宋体" panose="02010600030101010101" pitchFamily="2" charset="-122"/>
                <a:cs typeface="Times New Roman" panose="02020603050405020304" pitchFamily="18" charset="0"/>
              </a:rPr>
              <a:t>窄带功率放大器</a:t>
            </a:r>
            <a:endParaRPr lang="zh-CN" altLang="en-US" dirty="0"/>
          </a:p>
        </p:txBody>
      </p:sp>
      <p:sp>
        <p:nvSpPr>
          <p:cNvPr id="13" name="标题 1"/>
          <p:cNvSpPr txBox="1">
            <a:spLocks/>
          </p:cNvSpPr>
          <p:nvPr/>
        </p:nvSpPr>
        <p:spPr bwMode="auto">
          <a:xfrm>
            <a:off x="5549887" y="839462"/>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a:t>
            </a:r>
            <a:r>
              <a:rPr lang="en-US" altLang="zh-CN" sz="1000" kern="0" dirty="0" smtClean="0">
                <a:latin typeface="+mn-ea"/>
                <a:ea typeface="+mn-ea"/>
              </a:rPr>
              <a:t>19]</a:t>
            </a:r>
            <a:endParaRPr lang="zh-CN" altLang="en-US" sz="1000" kern="0" dirty="0">
              <a:latin typeface="+mn-ea"/>
              <a:ea typeface="+mn-ea"/>
            </a:endParaRPr>
          </a:p>
        </p:txBody>
      </p:sp>
    </p:spTree>
    <p:extLst>
      <p:ext uri="{BB962C8B-B14F-4D97-AF65-F5344CB8AC3E}">
        <p14:creationId xmlns:p14="http://schemas.microsoft.com/office/powerpoint/2010/main" val="36167511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52400"/>
            <a:ext cx="7543800" cy="381000"/>
          </a:xfrm>
        </p:spPr>
        <p:txBody>
          <a:bodyPr/>
          <a:lstStyle/>
          <a:p>
            <a:r>
              <a:rPr lang="zh-CN" altLang="en-US" dirty="0" smtClean="0"/>
              <a:t>可编码超表面应用</a:t>
            </a:r>
            <a:r>
              <a:rPr lang="en-US" altLang="zh-CN" dirty="0" smtClean="0"/>
              <a:t>——</a:t>
            </a:r>
            <a:r>
              <a:rPr lang="zh-CN" altLang="en-US" dirty="0" smtClean="0"/>
              <a:t>奇异光学特性</a:t>
            </a:r>
            <a:endParaRPr lang="zh-CN" altLang="en-US" dirty="0"/>
          </a:p>
        </p:txBody>
      </p:sp>
      <p:sp>
        <p:nvSpPr>
          <p:cNvPr id="3" name="矩形 2"/>
          <p:cNvSpPr/>
          <p:nvPr/>
        </p:nvSpPr>
        <p:spPr>
          <a:xfrm>
            <a:off x="914400" y="685800"/>
            <a:ext cx="1114408" cy="369332"/>
          </a:xfrm>
          <a:prstGeom prst="rect">
            <a:avLst/>
          </a:prstGeom>
        </p:spPr>
        <p:txBody>
          <a:bodyPr wrap="none">
            <a:spAutoFit/>
          </a:bodyPr>
          <a:lstStyle/>
          <a:p>
            <a:r>
              <a:rPr lang="zh-CN" altLang="en-US" b="1" dirty="0" smtClean="0">
                <a:ea typeface="宋体" panose="02010600030101010101" pitchFamily="2" charset="-122"/>
                <a:cs typeface="Times New Roman" panose="02020603050405020304" pitchFamily="18" charset="0"/>
              </a:rPr>
              <a:t>异常反射</a:t>
            </a:r>
            <a:endParaRPr lang="zh-CN" altLang="en-US" b="1" dirty="0"/>
          </a:p>
        </p:txBody>
      </p:sp>
      <p:sp>
        <p:nvSpPr>
          <p:cNvPr id="4" name="矩形 3"/>
          <p:cNvSpPr/>
          <p:nvPr/>
        </p:nvSpPr>
        <p:spPr>
          <a:xfrm>
            <a:off x="4572000" y="685800"/>
            <a:ext cx="1114408" cy="369332"/>
          </a:xfrm>
          <a:prstGeom prst="rect">
            <a:avLst/>
          </a:prstGeom>
        </p:spPr>
        <p:txBody>
          <a:bodyPr wrap="none">
            <a:spAutoFit/>
          </a:bodyPr>
          <a:lstStyle/>
          <a:p>
            <a:r>
              <a:rPr lang="zh-CN" altLang="en-US" b="1" dirty="0" smtClean="0">
                <a:ea typeface="宋体" panose="02010600030101010101" pitchFamily="2" charset="-122"/>
                <a:cs typeface="Times New Roman" panose="02020603050405020304" pitchFamily="18" charset="0"/>
              </a:rPr>
              <a:t>异常透射</a:t>
            </a:r>
            <a:endParaRPr lang="zh-CN" altLang="en-US" b="1" dirty="0"/>
          </a:p>
        </p:txBody>
      </p:sp>
      <p:sp>
        <p:nvSpPr>
          <p:cNvPr id="5" name="矩形 4"/>
          <p:cNvSpPr/>
          <p:nvPr/>
        </p:nvSpPr>
        <p:spPr>
          <a:xfrm>
            <a:off x="914400" y="3657600"/>
            <a:ext cx="881973" cy="369332"/>
          </a:xfrm>
          <a:prstGeom prst="rect">
            <a:avLst/>
          </a:prstGeom>
        </p:spPr>
        <p:txBody>
          <a:bodyPr wrap="none">
            <a:spAutoFit/>
          </a:bodyPr>
          <a:lstStyle/>
          <a:p>
            <a:r>
              <a:rPr lang="zh-CN" altLang="en-US" b="1" dirty="0" smtClean="0">
                <a:ea typeface="宋体" panose="02010600030101010101" pitchFamily="2" charset="-122"/>
                <a:cs typeface="Times New Roman" panose="02020603050405020304" pitchFamily="18" charset="0"/>
              </a:rPr>
              <a:t>光分束</a:t>
            </a:r>
            <a:endParaRPr lang="zh-CN" altLang="en-US" b="1" dirty="0"/>
          </a:p>
        </p:txBody>
      </p:sp>
      <p:sp>
        <p:nvSpPr>
          <p:cNvPr id="6" name="矩形 5"/>
          <p:cNvSpPr/>
          <p:nvPr/>
        </p:nvSpPr>
        <p:spPr>
          <a:xfrm>
            <a:off x="4688217" y="3681046"/>
            <a:ext cx="1643399" cy="369332"/>
          </a:xfrm>
          <a:prstGeom prst="rect">
            <a:avLst/>
          </a:prstGeom>
        </p:spPr>
        <p:txBody>
          <a:bodyPr wrap="none">
            <a:spAutoFit/>
          </a:bodyPr>
          <a:lstStyle/>
          <a:p>
            <a:r>
              <a:rPr lang="zh-CN" altLang="en-US" b="1" dirty="0" smtClean="0">
                <a:ea typeface="宋体" panose="02010600030101010101" pitchFamily="2" charset="-122"/>
                <a:cs typeface="Times New Roman" panose="02020603050405020304" pitchFamily="18" charset="0"/>
              </a:rPr>
              <a:t>信号处理</a:t>
            </a:r>
            <a:r>
              <a:rPr lang="en-US" altLang="zh-CN" b="1" dirty="0" smtClean="0">
                <a:ea typeface="宋体" panose="02010600030101010101" pitchFamily="2" charset="-122"/>
                <a:cs typeface="Times New Roman" panose="02020603050405020304" pitchFamily="18" charset="0"/>
              </a:rPr>
              <a:t>/</a:t>
            </a:r>
            <a:r>
              <a:rPr lang="zh-CN" altLang="en-US" b="1" dirty="0" smtClean="0">
                <a:ea typeface="宋体" panose="02010600030101010101" pitchFamily="2" charset="-122"/>
                <a:cs typeface="Times New Roman" panose="02020603050405020304" pitchFamily="18" charset="0"/>
              </a:rPr>
              <a:t>模仿</a:t>
            </a:r>
            <a:endParaRPr lang="zh-CN" altLang="en-US" b="1" dirty="0"/>
          </a:p>
        </p:txBody>
      </p:sp>
      <p:cxnSp>
        <p:nvCxnSpPr>
          <p:cNvPr id="7" name="直接连接符 6"/>
          <p:cNvCxnSpPr/>
          <p:nvPr/>
        </p:nvCxnSpPr>
        <p:spPr>
          <a:xfrm>
            <a:off x="0" y="3633929"/>
            <a:ext cx="9116568" cy="18288"/>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nvCxnSpPr>
        <p:spPr>
          <a:xfrm rot="16200000">
            <a:off x="1507140" y="3727988"/>
            <a:ext cx="6084000" cy="18288"/>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pic>
        <p:nvPicPr>
          <p:cNvPr id="14" name="图片 13"/>
          <p:cNvPicPr>
            <a:picLocks noChangeAspect="1"/>
          </p:cNvPicPr>
          <p:nvPr/>
        </p:nvPicPr>
        <p:blipFill>
          <a:blip r:embed="rId2"/>
          <a:stretch>
            <a:fillRect/>
          </a:stretch>
        </p:blipFill>
        <p:spPr>
          <a:xfrm>
            <a:off x="2756449" y="1622353"/>
            <a:ext cx="1537984" cy="1579712"/>
          </a:xfrm>
          <a:prstGeom prst="rect">
            <a:avLst/>
          </a:prstGeom>
        </p:spPr>
      </p:pic>
      <p:sp>
        <p:nvSpPr>
          <p:cNvPr id="15" name="矩形 14"/>
          <p:cNvSpPr/>
          <p:nvPr/>
        </p:nvSpPr>
        <p:spPr>
          <a:xfrm>
            <a:off x="2968237" y="1209593"/>
            <a:ext cx="1011815" cy="338554"/>
          </a:xfrm>
          <a:prstGeom prst="rect">
            <a:avLst/>
          </a:prstGeom>
        </p:spPr>
        <p:txBody>
          <a:bodyPr wrap="none">
            <a:spAutoFit/>
          </a:bodyPr>
          <a:lstStyle/>
          <a:p>
            <a:r>
              <a:rPr lang="zh-CN" altLang="en-US" sz="1600" dirty="0" smtClean="0">
                <a:ea typeface="宋体" panose="02010600030101010101" pitchFamily="2" charset="-122"/>
                <a:cs typeface="Times New Roman" panose="02020603050405020304" pitchFamily="18" charset="0"/>
              </a:rPr>
              <a:t>涡旋光束</a:t>
            </a:r>
            <a:endParaRPr lang="zh-CN" altLang="en-US" sz="1600" dirty="0"/>
          </a:p>
        </p:txBody>
      </p:sp>
      <p:sp>
        <p:nvSpPr>
          <p:cNvPr id="16" name="矩形 15"/>
          <p:cNvSpPr/>
          <p:nvPr/>
        </p:nvSpPr>
        <p:spPr>
          <a:xfrm>
            <a:off x="1261135" y="1209593"/>
            <a:ext cx="1005403" cy="338554"/>
          </a:xfrm>
          <a:prstGeom prst="rect">
            <a:avLst/>
          </a:prstGeom>
        </p:spPr>
        <p:txBody>
          <a:bodyPr wrap="none">
            <a:spAutoFit/>
          </a:bodyPr>
          <a:lstStyle/>
          <a:p>
            <a:r>
              <a:rPr lang="zh-CN" altLang="en-US" sz="1600" dirty="0" smtClean="0"/>
              <a:t>类漫反射</a:t>
            </a:r>
            <a:endParaRPr lang="zh-CN" altLang="en-US" sz="1600" dirty="0"/>
          </a:p>
        </p:txBody>
      </p:sp>
      <p:pic>
        <p:nvPicPr>
          <p:cNvPr id="17" name="图片 16"/>
          <p:cNvPicPr>
            <a:picLocks noChangeAspect="1"/>
          </p:cNvPicPr>
          <p:nvPr/>
        </p:nvPicPr>
        <p:blipFill>
          <a:blip r:embed="rId3"/>
          <a:stretch>
            <a:fillRect/>
          </a:stretch>
        </p:blipFill>
        <p:spPr>
          <a:xfrm>
            <a:off x="762000" y="1622353"/>
            <a:ext cx="1864516" cy="1579712"/>
          </a:xfrm>
          <a:prstGeom prst="rect">
            <a:avLst/>
          </a:prstGeom>
        </p:spPr>
      </p:pic>
      <p:sp>
        <p:nvSpPr>
          <p:cNvPr id="18" name="矩形 17"/>
          <p:cNvSpPr/>
          <p:nvPr/>
        </p:nvSpPr>
        <p:spPr>
          <a:xfrm>
            <a:off x="838200" y="1616970"/>
            <a:ext cx="228600" cy="137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4"/>
          <a:stretch>
            <a:fillRect/>
          </a:stretch>
        </p:blipFill>
        <p:spPr>
          <a:xfrm>
            <a:off x="4777726" y="1388271"/>
            <a:ext cx="1794902" cy="2047875"/>
          </a:xfrm>
          <a:prstGeom prst="rect">
            <a:avLst/>
          </a:prstGeom>
        </p:spPr>
      </p:pic>
      <p:pic>
        <p:nvPicPr>
          <p:cNvPr id="20" name="图片 19"/>
          <p:cNvPicPr>
            <a:picLocks noChangeAspect="1"/>
          </p:cNvPicPr>
          <p:nvPr/>
        </p:nvPicPr>
        <p:blipFill>
          <a:blip r:embed="rId5"/>
          <a:stretch>
            <a:fillRect/>
          </a:stretch>
        </p:blipFill>
        <p:spPr>
          <a:xfrm>
            <a:off x="6883667" y="1797631"/>
            <a:ext cx="1912662" cy="1373954"/>
          </a:xfrm>
          <a:prstGeom prst="rect">
            <a:avLst/>
          </a:prstGeom>
        </p:spPr>
      </p:pic>
      <p:sp>
        <p:nvSpPr>
          <p:cNvPr id="21" name="矩形 20"/>
          <p:cNvSpPr/>
          <p:nvPr/>
        </p:nvSpPr>
        <p:spPr>
          <a:xfrm>
            <a:off x="5118228" y="1054275"/>
            <a:ext cx="1011815" cy="338554"/>
          </a:xfrm>
          <a:prstGeom prst="rect">
            <a:avLst/>
          </a:prstGeom>
        </p:spPr>
        <p:txBody>
          <a:bodyPr wrap="none">
            <a:spAutoFit/>
          </a:bodyPr>
          <a:lstStyle/>
          <a:p>
            <a:r>
              <a:rPr lang="zh-CN" altLang="en-US" sz="1600" dirty="0" smtClean="0">
                <a:ea typeface="宋体" panose="02010600030101010101" pitchFamily="2" charset="-122"/>
                <a:cs typeface="Times New Roman" panose="02020603050405020304" pitchFamily="18" charset="0"/>
              </a:rPr>
              <a:t>编码成像</a:t>
            </a:r>
            <a:endParaRPr lang="zh-CN" altLang="en-US" sz="1600" dirty="0"/>
          </a:p>
        </p:txBody>
      </p:sp>
      <p:sp>
        <p:nvSpPr>
          <p:cNvPr id="22" name="矩形 21"/>
          <p:cNvSpPr/>
          <p:nvPr/>
        </p:nvSpPr>
        <p:spPr>
          <a:xfrm>
            <a:off x="7261721" y="1328954"/>
            <a:ext cx="1005403" cy="338554"/>
          </a:xfrm>
          <a:prstGeom prst="rect">
            <a:avLst/>
          </a:prstGeom>
        </p:spPr>
        <p:txBody>
          <a:bodyPr wrap="none">
            <a:spAutoFit/>
          </a:bodyPr>
          <a:lstStyle/>
          <a:p>
            <a:r>
              <a:rPr lang="zh-CN" altLang="en-US" sz="1600" dirty="0" smtClean="0">
                <a:ea typeface="宋体" panose="02010600030101010101" pitchFamily="2" charset="-122"/>
                <a:cs typeface="Times New Roman" panose="02020603050405020304" pitchFamily="18" charset="0"/>
              </a:rPr>
              <a:t>光束弯曲</a:t>
            </a:r>
            <a:endParaRPr lang="zh-CN" altLang="en-US" sz="1600" dirty="0"/>
          </a:p>
        </p:txBody>
      </p:sp>
      <p:pic>
        <p:nvPicPr>
          <p:cNvPr id="23" name="图片 22"/>
          <p:cNvPicPr>
            <a:picLocks noChangeAspect="1"/>
          </p:cNvPicPr>
          <p:nvPr/>
        </p:nvPicPr>
        <p:blipFill>
          <a:blip r:embed="rId6"/>
          <a:stretch>
            <a:fillRect/>
          </a:stretch>
        </p:blipFill>
        <p:spPr>
          <a:xfrm>
            <a:off x="863289" y="4329296"/>
            <a:ext cx="1431798" cy="2031440"/>
          </a:xfrm>
          <a:prstGeom prst="rect">
            <a:avLst/>
          </a:prstGeom>
        </p:spPr>
      </p:pic>
      <p:pic>
        <p:nvPicPr>
          <p:cNvPr id="24" name="图片 23"/>
          <p:cNvPicPr>
            <a:picLocks noChangeAspect="1"/>
          </p:cNvPicPr>
          <p:nvPr/>
        </p:nvPicPr>
        <p:blipFill>
          <a:blip r:embed="rId7"/>
          <a:stretch>
            <a:fillRect/>
          </a:stretch>
        </p:blipFill>
        <p:spPr>
          <a:xfrm>
            <a:off x="2738590" y="4486944"/>
            <a:ext cx="914400" cy="885825"/>
          </a:xfrm>
          <a:prstGeom prst="rect">
            <a:avLst/>
          </a:prstGeom>
        </p:spPr>
      </p:pic>
      <p:pic>
        <p:nvPicPr>
          <p:cNvPr id="25" name="图片 24"/>
          <p:cNvPicPr>
            <a:picLocks noChangeAspect="1"/>
          </p:cNvPicPr>
          <p:nvPr/>
        </p:nvPicPr>
        <p:blipFill>
          <a:blip r:embed="rId8"/>
          <a:stretch>
            <a:fillRect/>
          </a:stretch>
        </p:blipFill>
        <p:spPr>
          <a:xfrm>
            <a:off x="2740478" y="5413608"/>
            <a:ext cx="914400" cy="880630"/>
          </a:xfrm>
          <a:prstGeom prst="rect">
            <a:avLst/>
          </a:prstGeom>
        </p:spPr>
      </p:pic>
      <p:sp>
        <p:nvSpPr>
          <p:cNvPr id="26" name="矩形 25"/>
          <p:cNvSpPr/>
          <p:nvPr/>
        </p:nvSpPr>
        <p:spPr>
          <a:xfrm>
            <a:off x="998558" y="3986470"/>
            <a:ext cx="1005403" cy="338554"/>
          </a:xfrm>
          <a:prstGeom prst="rect">
            <a:avLst/>
          </a:prstGeom>
        </p:spPr>
        <p:txBody>
          <a:bodyPr wrap="none">
            <a:spAutoFit/>
          </a:bodyPr>
          <a:lstStyle/>
          <a:p>
            <a:r>
              <a:rPr lang="zh-CN" altLang="en-US" sz="1600" dirty="0" smtClean="0"/>
              <a:t>偏振分束</a:t>
            </a:r>
            <a:endParaRPr lang="zh-CN" altLang="en-US" sz="1600" dirty="0"/>
          </a:p>
        </p:txBody>
      </p:sp>
      <p:sp>
        <p:nvSpPr>
          <p:cNvPr id="27" name="矩形 26"/>
          <p:cNvSpPr/>
          <p:nvPr/>
        </p:nvSpPr>
        <p:spPr>
          <a:xfrm>
            <a:off x="2675656" y="3990742"/>
            <a:ext cx="1005403" cy="338554"/>
          </a:xfrm>
          <a:prstGeom prst="rect">
            <a:avLst/>
          </a:prstGeom>
        </p:spPr>
        <p:txBody>
          <a:bodyPr wrap="none">
            <a:spAutoFit/>
          </a:bodyPr>
          <a:lstStyle/>
          <a:p>
            <a:r>
              <a:rPr lang="zh-CN" altLang="en-US" sz="1600" dirty="0" smtClean="0"/>
              <a:t>频率选择</a:t>
            </a:r>
            <a:endParaRPr lang="zh-CN" altLang="en-US" sz="1600" dirty="0"/>
          </a:p>
        </p:txBody>
      </p:sp>
      <p:pic>
        <p:nvPicPr>
          <p:cNvPr id="28" name="图片 27"/>
          <p:cNvPicPr>
            <a:picLocks noChangeAspect="1"/>
          </p:cNvPicPr>
          <p:nvPr/>
        </p:nvPicPr>
        <p:blipFill>
          <a:blip r:embed="rId9"/>
          <a:stretch>
            <a:fillRect/>
          </a:stretch>
        </p:blipFill>
        <p:spPr>
          <a:xfrm>
            <a:off x="6021775" y="4165866"/>
            <a:ext cx="3076505" cy="1156290"/>
          </a:xfrm>
          <a:prstGeom prst="rect">
            <a:avLst/>
          </a:prstGeom>
        </p:spPr>
      </p:pic>
      <p:sp>
        <p:nvSpPr>
          <p:cNvPr id="29" name="矩形 28"/>
          <p:cNvSpPr/>
          <p:nvPr/>
        </p:nvSpPr>
        <p:spPr>
          <a:xfrm>
            <a:off x="4911497" y="4485708"/>
            <a:ext cx="1005403" cy="338554"/>
          </a:xfrm>
          <a:prstGeom prst="rect">
            <a:avLst/>
          </a:prstGeom>
        </p:spPr>
        <p:txBody>
          <a:bodyPr wrap="none">
            <a:spAutoFit/>
          </a:bodyPr>
          <a:lstStyle/>
          <a:p>
            <a:r>
              <a:rPr lang="zh-CN" altLang="en-US" sz="1600" dirty="0"/>
              <a:t>信号处理</a:t>
            </a:r>
          </a:p>
        </p:txBody>
      </p:sp>
      <p:sp>
        <p:nvSpPr>
          <p:cNvPr id="30" name="矩形 29"/>
          <p:cNvSpPr/>
          <p:nvPr/>
        </p:nvSpPr>
        <p:spPr>
          <a:xfrm>
            <a:off x="4802561" y="5494301"/>
            <a:ext cx="1210588" cy="338554"/>
          </a:xfrm>
          <a:prstGeom prst="rect">
            <a:avLst/>
          </a:prstGeom>
        </p:spPr>
        <p:txBody>
          <a:bodyPr wrap="none">
            <a:spAutoFit/>
          </a:bodyPr>
          <a:lstStyle/>
          <a:p>
            <a:r>
              <a:rPr lang="zh-CN" altLang="en-US" sz="1600" dirty="0"/>
              <a:t>模仿量子位</a:t>
            </a:r>
          </a:p>
        </p:txBody>
      </p:sp>
      <p:pic>
        <p:nvPicPr>
          <p:cNvPr id="31" name="图片 30"/>
          <p:cNvPicPr>
            <a:picLocks noChangeAspect="1"/>
          </p:cNvPicPr>
          <p:nvPr/>
        </p:nvPicPr>
        <p:blipFill>
          <a:blip r:embed="rId10"/>
          <a:stretch>
            <a:fillRect/>
          </a:stretch>
        </p:blipFill>
        <p:spPr>
          <a:xfrm>
            <a:off x="6471764" y="5345016"/>
            <a:ext cx="2026880" cy="1422296"/>
          </a:xfrm>
          <a:prstGeom prst="rect">
            <a:avLst/>
          </a:prstGeom>
        </p:spPr>
      </p:pic>
      <p:sp>
        <p:nvSpPr>
          <p:cNvPr id="32" name="标题 1"/>
          <p:cNvSpPr txBox="1">
            <a:spLocks/>
          </p:cNvSpPr>
          <p:nvPr/>
        </p:nvSpPr>
        <p:spPr bwMode="auto">
          <a:xfrm>
            <a:off x="8610600" y="4103675"/>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a:t>
            </a:r>
            <a:r>
              <a:rPr lang="en-US" altLang="zh-CN" sz="1000" kern="0" dirty="0" smtClean="0">
                <a:latin typeface="+mn-ea"/>
                <a:ea typeface="+mn-ea"/>
              </a:rPr>
              <a:t>22]</a:t>
            </a:r>
            <a:endParaRPr lang="zh-CN" altLang="en-US" sz="1000" kern="0" dirty="0">
              <a:latin typeface="+mn-ea"/>
              <a:ea typeface="+mn-ea"/>
            </a:endParaRPr>
          </a:p>
        </p:txBody>
      </p:sp>
      <p:sp>
        <p:nvSpPr>
          <p:cNvPr id="33" name="标题 1"/>
          <p:cNvSpPr txBox="1">
            <a:spLocks/>
          </p:cNvSpPr>
          <p:nvPr/>
        </p:nvSpPr>
        <p:spPr bwMode="auto">
          <a:xfrm>
            <a:off x="8430466" y="5345016"/>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a:t>
            </a:r>
            <a:r>
              <a:rPr lang="en-US" altLang="zh-CN" sz="1000" kern="0" dirty="0" smtClean="0">
                <a:latin typeface="+mn-ea"/>
                <a:ea typeface="+mn-ea"/>
              </a:rPr>
              <a:t>23]</a:t>
            </a:r>
            <a:endParaRPr lang="zh-CN" altLang="en-US" sz="1000" kern="0" dirty="0">
              <a:latin typeface="+mn-ea"/>
              <a:ea typeface="+mn-ea"/>
            </a:endParaRPr>
          </a:p>
        </p:txBody>
      </p:sp>
      <p:sp>
        <p:nvSpPr>
          <p:cNvPr id="34" name="标题 1"/>
          <p:cNvSpPr txBox="1">
            <a:spLocks/>
          </p:cNvSpPr>
          <p:nvPr/>
        </p:nvSpPr>
        <p:spPr bwMode="auto">
          <a:xfrm>
            <a:off x="3408952" y="6235818"/>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a:t>
            </a:r>
            <a:r>
              <a:rPr lang="en-US" altLang="zh-CN" sz="1000" kern="0" dirty="0" smtClean="0">
                <a:latin typeface="+mn-ea"/>
                <a:ea typeface="+mn-ea"/>
              </a:rPr>
              <a:t>21]</a:t>
            </a:r>
            <a:endParaRPr lang="zh-CN" altLang="en-US" sz="1000" kern="0" dirty="0">
              <a:latin typeface="+mn-ea"/>
              <a:ea typeface="+mn-ea"/>
            </a:endParaRPr>
          </a:p>
        </p:txBody>
      </p:sp>
      <p:sp>
        <p:nvSpPr>
          <p:cNvPr id="35" name="标题 1"/>
          <p:cNvSpPr txBox="1">
            <a:spLocks/>
          </p:cNvSpPr>
          <p:nvPr/>
        </p:nvSpPr>
        <p:spPr bwMode="auto">
          <a:xfrm>
            <a:off x="2277908" y="3112197"/>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[20]</a:t>
            </a:r>
            <a:endParaRPr lang="zh-CN" altLang="en-US" sz="1000" kern="0" dirty="0">
              <a:latin typeface="+mn-ea"/>
              <a:ea typeface="+mn-ea"/>
            </a:endParaRPr>
          </a:p>
        </p:txBody>
      </p:sp>
      <p:sp>
        <p:nvSpPr>
          <p:cNvPr id="36" name="标题 1"/>
          <p:cNvSpPr txBox="1">
            <a:spLocks/>
          </p:cNvSpPr>
          <p:nvPr/>
        </p:nvSpPr>
        <p:spPr bwMode="auto">
          <a:xfrm>
            <a:off x="3903097" y="3106521"/>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[4]</a:t>
            </a:r>
            <a:endParaRPr lang="zh-CN" altLang="en-US" sz="1000" kern="0" dirty="0">
              <a:latin typeface="+mn-ea"/>
              <a:ea typeface="+mn-ea"/>
            </a:endParaRPr>
          </a:p>
        </p:txBody>
      </p:sp>
      <p:sp>
        <p:nvSpPr>
          <p:cNvPr id="37" name="标题 1"/>
          <p:cNvSpPr txBox="1">
            <a:spLocks/>
          </p:cNvSpPr>
          <p:nvPr/>
        </p:nvSpPr>
        <p:spPr bwMode="auto">
          <a:xfrm>
            <a:off x="6228036" y="3319918"/>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[11]</a:t>
            </a:r>
            <a:endParaRPr lang="zh-CN" altLang="en-US" sz="1000" kern="0" dirty="0">
              <a:latin typeface="+mn-ea"/>
              <a:ea typeface="+mn-ea"/>
            </a:endParaRPr>
          </a:p>
        </p:txBody>
      </p:sp>
      <p:sp>
        <p:nvSpPr>
          <p:cNvPr id="38" name="标题 1"/>
          <p:cNvSpPr txBox="1">
            <a:spLocks/>
          </p:cNvSpPr>
          <p:nvPr/>
        </p:nvSpPr>
        <p:spPr bwMode="auto">
          <a:xfrm>
            <a:off x="8414790" y="3078749"/>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[13]</a:t>
            </a:r>
            <a:endParaRPr lang="zh-CN" altLang="en-US" sz="1000" kern="0" dirty="0">
              <a:latin typeface="+mn-ea"/>
              <a:ea typeface="+mn-ea"/>
            </a:endParaRPr>
          </a:p>
        </p:txBody>
      </p:sp>
      <p:sp>
        <p:nvSpPr>
          <p:cNvPr id="39" name="标题 1"/>
          <p:cNvSpPr txBox="1">
            <a:spLocks/>
          </p:cNvSpPr>
          <p:nvPr/>
        </p:nvSpPr>
        <p:spPr bwMode="auto">
          <a:xfrm>
            <a:off x="1887800" y="6275007"/>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[14]</a:t>
            </a:r>
            <a:endParaRPr lang="zh-CN" altLang="en-US" sz="1000" kern="0" dirty="0">
              <a:latin typeface="+mn-ea"/>
              <a:ea typeface="+mn-ea"/>
            </a:endParaRPr>
          </a:p>
        </p:txBody>
      </p:sp>
    </p:spTree>
    <p:extLst>
      <p:ext uri="{BB962C8B-B14F-4D97-AF65-F5344CB8AC3E}">
        <p14:creationId xmlns:p14="http://schemas.microsoft.com/office/powerpoint/2010/main" val="7478580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52400"/>
            <a:ext cx="7543800" cy="381000"/>
          </a:xfrm>
        </p:spPr>
        <p:txBody>
          <a:bodyPr/>
          <a:lstStyle/>
          <a:p>
            <a:r>
              <a:rPr lang="zh-CN" altLang="en-US" dirty="0" smtClean="0"/>
              <a:t>可编码超表面的新颖设计方法</a:t>
            </a:r>
            <a:r>
              <a:rPr lang="en-US" altLang="zh-CN" dirty="0" smtClean="0"/>
              <a:t>——</a:t>
            </a:r>
            <a:r>
              <a:rPr lang="zh-CN" altLang="en-US" dirty="0" smtClean="0"/>
              <a:t>演进类</a:t>
            </a:r>
            <a:endParaRPr lang="zh-CN" altLang="en-US" dirty="0"/>
          </a:p>
        </p:txBody>
      </p:sp>
      <p:pic>
        <p:nvPicPr>
          <p:cNvPr id="6" name="图片 5"/>
          <p:cNvPicPr>
            <a:picLocks noChangeAspect="1"/>
          </p:cNvPicPr>
          <p:nvPr/>
        </p:nvPicPr>
        <p:blipFill>
          <a:blip r:embed="rId2"/>
          <a:stretch>
            <a:fillRect/>
          </a:stretch>
        </p:blipFill>
        <p:spPr>
          <a:xfrm>
            <a:off x="838200" y="1149096"/>
            <a:ext cx="2735251" cy="2203704"/>
          </a:xfrm>
          <a:prstGeom prst="rect">
            <a:avLst/>
          </a:prstGeom>
        </p:spPr>
      </p:pic>
      <p:sp>
        <p:nvSpPr>
          <p:cNvPr id="7" name="矩形 6"/>
          <p:cNvSpPr/>
          <p:nvPr/>
        </p:nvSpPr>
        <p:spPr>
          <a:xfrm>
            <a:off x="3733800" y="656582"/>
            <a:ext cx="1338828" cy="369332"/>
          </a:xfrm>
          <a:prstGeom prst="rect">
            <a:avLst/>
          </a:prstGeom>
        </p:spPr>
        <p:txBody>
          <a:bodyPr wrap="none">
            <a:spAutoFit/>
          </a:bodyPr>
          <a:lstStyle/>
          <a:p>
            <a:r>
              <a:rPr lang="zh-CN" altLang="en-US" dirty="0" smtClean="0">
                <a:ea typeface="宋体" panose="02010600030101010101" pitchFamily="2" charset="-122"/>
                <a:cs typeface="Times New Roman" panose="02020603050405020304" pitchFamily="18" charset="0"/>
              </a:rPr>
              <a:t>算法流程：</a:t>
            </a:r>
            <a:endParaRPr lang="zh-CN" altLang="en-US" dirty="0"/>
          </a:p>
        </p:txBody>
      </p:sp>
      <p:pic>
        <p:nvPicPr>
          <p:cNvPr id="8" name="图片 7"/>
          <p:cNvPicPr>
            <a:picLocks noChangeAspect="1"/>
          </p:cNvPicPr>
          <p:nvPr/>
        </p:nvPicPr>
        <p:blipFill>
          <a:blip r:embed="rId3"/>
          <a:stretch>
            <a:fillRect/>
          </a:stretch>
        </p:blipFill>
        <p:spPr>
          <a:xfrm>
            <a:off x="3733800" y="1185672"/>
            <a:ext cx="5221056" cy="5105400"/>
          </a:xfrm>
          <a:prstGeom prst="rect">
            <a:avLst/>
          </a:prstGeom>
        </p:spPr>
      </p:pic>
      <p:sp>
        <p:nvSpPr>
          <p:cNvPr id="9" name="矩形 8"/>
          <p:cNvSpPr/>
          <p:nvPr/>
        </p:nvSpPr>
        <p:spPr>
          <a:xfrm>
            <a:off x="838200" y="656582"/>
            <a:ext cx="1338828" cy="369332"/>
          </a:xfrm>
          <a:prstGeom prst="rect">
            <a:avLst/>
          </a:prstGeom>
        </p:spPr>
        <p:txBody>
          <a:bodyPr wrap="none">
            <a:spAutoFit/>
          </a:bodyPr>
          <a:lstStyle/>
          <a:p>
            <a:r>
              <a:rPr lang="zh-CN" altLang="en-US" dirty="0" smtClean="0">
                <a:ea typeface="宋体" panose="02010600030101010101" pitchFamily="2" charset="-122"/>
                <a:cs typeface="Times New Roman" panose="02020603050405020304" pitchFamily="18" charset="0"/>
              </a:rPr>
              <a:t>优化对象：</a:t>
            </a:r>
            <a:endParaRPr lang="zh-CN" altLang="en-US" dirty="0"/>
          </a:p>
        </p:txBody>
      </p:sp>
      <p:sp>
        <p:nvSpPr>
          <p:cNvPr id="10" name="矩形 9"/>
          <p:cNvSpPr/>
          <p:nvPr/>
        </p:nvSpPr>
        <p:spPr>
          <a:xfrm>
            <a:off x="838199" y="3799070"/>
            <a:ext cx="2954655" cy="646331"/>
          </a:xfrm>
          <a:prstGeom prst="rect">
            <a:avLst/>
          </a:prstGeom>
        </p:spPr>
        <p:txBody>
          <a:bodyPr wrap="none">
            <a:spAutoFit/>
          </a:bodyPr>
          <a:lstStyle/>
          <a:p>
            <a:r>
              <a:rPr lang="zh-CN" altLang="en-US" dirty="0" smtClean="0">
                <a:ea typeface="宋体" panose="02010600030101010101" pitchFamily="2" charset="-122"/>
                <a:cs typeface="Times New Roman" panose="02020603050405020304" pitchFamily="18" charset="0"/>
              </a:rPr>
              <a:t>优化目标：</a:t>
            </a:r>
            <a:endParaRPr lang="en-US" altLang="zh-CN" dirty="0" smtClean="0">
              <a:ea typeface="宋体" panose="02010600030101010101" pitchFamily="2" charset="-122"/>
              <a:cs typeface="Times New Roman" panose="02020603050405020304" pitchFamily="18" charset="0"/>
            </a:endParaRPr>
          </a:p>
          <a:p>
            <a:r>
              <a:rPr lang="zh-CN" altLang="en-US" dirty="0">
                <a:ea typeface="宋体" panose="02010600030101010101" pitchFamily="2" charset="-122"/>
                <a:cs typeface="Times New Roman" panose="02020603050405020304" pitchFamily="18" charset="0"/>
              </a:rPr>
              <a:t>宽</a:t>
            </a:r>
            <a:r>
              <a:rPr lang="zh-CN" altLang="en-US" dirty="0" smtClean="0">
                <a:ea typeface="宋体" panose="02010600030101010101" pitchFamily="2" charset="-122"/>
                <a:cs typeface="Times New Roman" panose="02020603050405020304" pitchFamily="18" charset="0"/>
              </a:rPr>
              <a:t>频段的雷达横截面最小值</a:t>
            </a:r>
            <a:endParaRPr lang="zh-CN" altLang="en-US" dirty="0"/>
          </a:p>
        </p:txBody>
      </p:sp>
      <p:sp>
        <p:nvSpPr>
          <p:cNvPr id="11" name="矩形 10"/>
          <p:cNvSpPr/>
          <p:nvPr/>
        </p:nvSpPr>
        <p:spPr>
          <a:xfrm>
            <a:off x="838199" y="4891671"/>
            <a:ext cx="2954655" cy="646331"/>
          </a:xfrm>
          <a:prstGeom prst="rect">
            <a:avLst/>
          </a:prstGeom>
        </p:spPr>
        <p:txBody>
          <a:bodyPr wrap="none">
            <a:spAutoFit/>
          </a:bodyPr>
          <a:lstStyle/>
          <a:p>
            <a:r>
              <a:rPr lang="zh-CN" altLang="en-US" dirty="0">
                <a:ea typeface="宋体" panose="02010600030101010101" pitchFamily="2" charset="-122"/>
                <a:cs typeface="Times New Roman" panose="02020603050405020304" pitchFamily="18" charset="0"/>
              </a:rPr>
              <a:t>适应度</a:t>
            </a:r>
            <a:r>
              <a:rPr lang="zh-CN" altLang="en-US" dirty="0" smtClean="0">
                <a:ea typeface="宋体" panose="02010600030101010101" pitchFamily="2" charset="-122"/>
                <a:cs typeface="Times New Roman" panose="02020603050405020304" pitchFamily="18" charset="0"/>
              </a:rPr>
              <a:t>计算方式：</a:t>
            </a:r>
            <a:endParaRPr lang="en-US" altLang="zh-CN" dirty="0" smtClean="0">
              <a:ea typeface="宋体" panose="02010600030101010101" pitchFamily="2" charset="-122"/>
              <a:cs typeface="Times New Roman" panose="02020603050405020304" pitchFamily="18" charset="0"/>
            </a:endParaRPr>
          </a:p>
          <a:p>
            <a:r>
              <a:rPr lang="zh-CN" altLang="en-US" dirty="0">
                <a:ea typeface="宋体" panose="02010600030101010101" pitchFamily="2" charset="-122"/>
                <a:cs typeface="Times New Roman" panose="02020603050405020304" pitchFamily="18" charset="0"/>
              </a:rPr>
              <a:t>等效电流</a:t>
            </a:r>
            <a:r>
              <a:rPr lang="zh-CN" altLang="en-US" dirty="0" smtClean="0">
                <a:ea typeface="宋体" panose="02010600030101010101" pitchFamily="2" charset="-122"/>
                <a:cs typeface="Times New Roman" panose="02020603050405020304" pitchFamily="18" charset="0"/>
              </a:rPr>
              <a:t>法计算散射场模式</a:t>
            </a:r>
            <a:endParaRPr lang="zh-CN" altLang="en-US" dirty="0"/>
          </a:p>
        </p:txBody>
      </p:sp>
      <p:sp>
        <p:nvSpPr>
          <p:cNvPr id="12" name="标题 1"/>
          <p:cNvSpPr txBox="1">
            <a:spLocks/>
          </p:cNvSpPr>
          <p:nvPr/>
        </p:nvSpPr>
        <p:spPr bwMode="auto">
          <a:xfrm>
            <a:off x="8382000" y="5638800"/>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a:t>
            </a:r>
            <a:r>
              <a:rPr lang="en-US" altLang="zh-CN" sz="1000" kern="0" dirty="0" smtClean="0">
                <a:latin typeface="+mn-ea"/>
                <a:ea typeface="+mn-ea"/>
              </a:rPr>
              <a:t>24]</a:t>
            </a:r>
            <a:endParaRPr lang="zh-CN" altLang="en-US" sz="1000" kern="0" dirty="0">
              <a:latin typeface="+mn-ea"/>
              <a:ea typeface="+mn-ea"/>
            </a:endParaRPr>
          </a:p>
        </p:txBody>
      </p:sp>
    </p:spTree>
    <p:extLst>
      <p:ext uri="{BB962C8B-B14F-4D97-AF65-F5344CB8AC3E}">
        <p14:creationId xmlns:p14="http://schemas.microsoft.com/office/powerpoint/2010/main" val="25108370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52400"/>
            <a:ext cx="7543800" cy="381000"/>
          </a:xfrm>
        </p:spPr>
        <p:txBody>
          <a:bodyPr/>
          <a:lstStyle/>
          <a:p>
            <a:r>
              <a:rPr lang="zh-CN" altLang="en-US" dirty="0" smtClean="0"/>
              <a:t>可编码超表面的新颖设计方法</a:t>
            </a:r>
            <a:r>
              <a:rPr lang="en-US" altLang="zh-CN" dirty="0" smtClean="0"/>
              <a:t>——</a:t>
            </a:r>
            <a:r>
              <a:rPr lang="zh-CN" altLang="en-US" dirty="0" smtClean="0"/>
              <a:t>建模类</a:t>
            </a:r>
            <a:endParaRPr lang="zh-CN" altLang="en-US" dirty="0"/>
          </a:p>
        </p:txBody>
      </p:sp>
      <p:pic>
        <p:nvPicPr>
          <p:cNvPr id="5" name="图片 4"/>
          <p:cNvPicPr>
            <a:picLocks noChangeAspect="1"/>
          </p:cNvPicPr>
          <p:nvPr/>
        </p:nvPicPr>
        <p:blipFill>
          <a:blip r:embed="rId2"/>
          <a:stretch>
            <a:fillRect/>
          </a:stretch>
        </p:blipFill>
        <p:spPr>
          <a:xfrm>
            <a:off x="1024218" y="4196048"/>
            <a:ext cx="3869345" cy="2171350"/>
          </a:xfrm>
          <a:prstGeom prst="rect">
            <a:avLst/>
          </a:prstGeom>
        </p:spPr>
      </p:pic>
      <p:cxnSp>
        <p:nvCxnSpPr>
          <p:cNvPr id="7" name="直接连接符 6"/>
          <p:cNvCxnSpPr/>
          <p:nvPr/>
        </p:nvCxnSpPr>
        <p:spPr>
          <a:xfrm>
            <a:off x="0" y="3633929"/>
            <a:ext cx="9116568" cy="18288"/>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pic>
        <p:nvPicPr>
          <p:cNvPr id="10" name="图片 9"/>
          <p:cNvPicPr>
            <a:picLocks noChangeAspect="1"/>
          </p:cNvPicPr>
          <p:nvPr/>
        </p:nvPicPr>
        <p:blipFill>
          <a:blip r:embed="rId3"/>
          <a:stretch>
            <a:fillRect/>
          </a:stretch>
        </p:blipFill>
        <p:spPr>
          <a:xfrm>
            <a:off x="1024218" y="4196048"/>
            <a:ext cx="5281086" cy="2604039"/>
          </a:xfrm>
          <a:prstGeom prst="rect">
            <a:avLst/>
          </a:prstGeom>
        </p:spPr>
      </p:pic>
      <p:pic>
        <p:nvPicPr>
          <p:cNvPr id="12" name="图片 11"/>
          <p:cNvPicPr>
            <a:picLocks noChangeAspect="1"/>
          </p:cNvPicPr>
          <p:nvPr/>
        </p:nvPicPr>
        <p:blipFill>
          <a:blip r:embed="rId4"/>
          <a:stretch>
            <a:fillRect/>
          </a:stretch>
        </p:blipFill>
        <p:spPr>
          <a:xfrm>
            <a:off x="6657255" y="3859896"/>
            <a:ext cx="1807544" cy="1378092"/>
          </a:xfrm>
          <a:prstGeom prst="rect">
            <a:avLst/>
          </a:prstGeom>
        </p:spPr>
      </p:pic>
      <p:pic>
        <p:nvPicPr>
          <p:cNvPr id="13" name="图片 12"/>
          <p:cNvPicPr>
            <a:picLocks noChangeAspect="1"/>
          </p:cNvPicPr>
          <p:nvPr/>
        </p:nvPicPr>
        <p:blipFill>
          <a:blip r:embed="rId5"/>
          <a:stretch>
            <a:fillRect/>
          </a:stretch>
        </p:blipFill>
        <p:spPr>
          <a:xfrm>
            <a:off x="6657255" y="5237988"/>
            <a:ext cx="1807544" cy="1495416"/>
          </a:xfrm>
          <a:prstGeom prst="rect">
            <a:avLst/>
          </a:prstGeom>
        </p:spPr>
      </p:pic>
      <p:pic>
        <p:nvPicPr>
          <p:cNvPr id="14" name="图片 13"/>
          <p:cNvPicPr>
            <a:picLocks noChangeAspect="1"/>
          </p:cNvPicPr>
          <p:nvPr/>
        </p:nvPicPr>
        <p:blipFill>
          <a:blip r:embed="rId6"/>
          <a:stretch>
            <a:fillRect/>
          </a:stretch>
        </p:blipFill>
        <p:spPr>
          <a:xfrm>
            <a:off x="838200" y="1169304"/>
            <a:ext cx="3336147" cy="2055606"/>
          </a:xfrm>
          <a:prstGeom prst="rect">
            <a:avLst/>
          </a:prstGeom>
        </p:spPr>
      </p:pic>
      <p:sp>
        <p:nvSpPr>
          <p:cNvPr id="15" name="矩形 14"/>
          <p:cNvSpPr/>
          <p:nvPr/>
        </p:nvSpPr>
        <p:spPr>
          <a:xfrm>
            <a:off x="838200" y="656582"/>
            <a:ext cx="1800493" cy="369332"/>
          </a:xfrm>
          <a:prstGeom prst="rect">
            <a:avLst/>
          </a:prstGeom>
        </p:spPr>
        <p:txBody>
          <a:bodyPr wrap="none">
            <a:spAutoFit/>
          </a:bodyPr>
          <a:lstStyle/>
          <a:p>
            <a:r>
              <a:rPr lang="zh-CN" altLang="en-US" b="1" dirty="0" smtClean="0">
                <a:ea typeface="宋体" panose="02010600030101010101" pitchFamily="2" charset="-122"/>
                <a:cs typeface="Times New Roman" panose="02020603050405020304" pitchFamily="18" charset="0"/>
              </a:rPr>
              <a:t>设计单元结构：</a:t>
            </a:r>
            <a:endParaRPr lang="zh-CN" altLang="en-US" b="1" dirty="0"/>
          </a:p>
        </p:txBody>
      </p:sp>
      <p:sp>
        <p:nvSpPr>
          <p:cNvPr id="17" name="矩形 16"/>
          <p:cNvSpPr/>
          <p:nvPr/>
        </p:nvSpPr>
        <p:spPr>
          <a:xfrm>
            <a:off x="838199" y="3745070"/>
            <a:ext cx="1811714" cy="369332"/>
          </a:xfrm>
          <a:prstGeom prst="rect">
            <a:avLst/>
          </a:prstGeom>
        </p:spPr>
        <p:txBody>
          <a:bodyPr wrap="none">
            <a:spAutoFit/>
          </a:bodyPr>
          <a:lstStyle/>
          <a:p>
            <a:r>
              <a:rPr lang="zh-CN" altLang="en-US" b="1" dirty="0" smtClean="0">
                <a:ea typeface="宋体" panose="02010600030101010101" pitchFamily="2" charset="-122"/>
                <a:cs typeface="Times New Roman" panose="02020603050405020304" pitchFamily="18" charset="0"/>
              </a:rPr>
              <a:t>设计编码序列：</a:t>
            </a:r>
            <a:endParaRPr lang="zh-CN" altLang="en-US" b="1" dirty="0"/>
          </a:p>
        </p:txBody>
      </p:sp>
      <p:pic>
        <p:nvPicPr>
          <p:cNvPr id="20" name="图片 19"/>
          <p:cNvPicPr>
            <a:picLocks noChangeAspect="1"/>
          </p:cNvPicPr>
          <p:nvPr/>
        </p:nvPicPr>
        <p:blipFill>
          <a:blip r:embed="rId7"/>
          <a:stretch>
            <a:fillRect/>
          </a:stretch>
        </p:blipFill>
        <p:spPr>
          <a:xfrm>
            <a:off x="4622800" y="694116"/>
            <a:ext cx="3225800" cy="270103"/>
          </a:xfrm>
          <a:prstGeom prst="rect">
            <a:avLst/>
          </a:prstGeom>
        </p:spPr>
      </p:pic>
      <p:pic>
        <p:nvPicPr>
          <p:cNvPr id="21" name="图片 20"/>
          <p:cNvPicPr>
            <a:picLocks noChangeAspect="1"/>
          </p:cNvPicPr>
          <p:nvPr/>
        </p:nvPicPr>
        <p:blipFill>
          <a:blip r:embed="rId8"/>
          <a:stretch>
            <a:fillRect/>
          </a:stretch>
        </p:blipFill>
        <p:spPr>
          <a:xfrm>
            <a:off x="4622801" y="964219"/>
            <a:ext cx="3225800" cy="179710"/>
          </a:xfrm>
          <a:prstGeom prst="rect">
            <a:avLst/>
          </a:prstGeom>
        </p:spPr>
      </p:pic>
      <p:pic>
        <p:nvPicPr>
          <p:cNvPr id="22" name="图片 21"/>
          <p:cNvPicPr>
            <a:picLocks noChangeAspect="1"/>
          </p:cNvPicPr>
          <p:nvPr/>
        </p:nvPicPr>
        <p:blipFill>
          <a:blip r:embed="rId9"/>
          <a:stretch>
            <a:fillRect/>
          </a:stretch>
        </p:blipFill>
        <p:spPr>
          <a:xfrm>
            <a:off x="4622801" y="1143929"/>
            <a:ext cx="3302000" cy="1164289"/>
          </a:xfrm>
          <a:prstGeom prst="rect">
            <a:avLst/>
          </a:prstGeom>
        </p:spPr>
      </p:pic>
      <p:pic>
        <p:nvPicPr>
          <p:cNvPr id="23" name="图片 22"/>
          <p:cNvPicPr>
            <a:picLocks noChangeAspect="1"/>
          </p:cNvPicPr>
          <p:nvPr/>
        </p:nvPicPr>
        <p:blipFill>
          <a:blip r:embed="rId10"/>
          <a:stretch>
            <a:fillRect/>
          </a:stretch>
        </p:blipFill>
        <p:spPr>
          <a:xfrm>
            <a:off x="4622800" y="2308218"/>
            <a:ext cx="3302001" cy="1178222"/>
          </a:xfrm>
          <a:prstGeom prst="rect">
            <a:avLst/>
          </a:prstGeom>
        </p:spPr>
      </p:pic>
      <p:sp>
        <p:nvSpPr>
          <p:cNvPr id="16" name="标题 1"/>
          <p:cNvSpPr txBox="1">
            <a:spLocks/>
          </p:cNvSpPr>
          <p:nvPr/>
        </p:nvSpPr>
        <p:spPr bwMode="auto">
          <a:xfrm>
            <a:off x="7962380" y="3203110"/>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a:t>
            </a:r>
            <a:r>
              <a:rPr lang="en-US" altLang="zh-CN" sz="1000" kern="0" dirty="0" smtClean="0">
                <a:latin typeface="+mn-ea"/>
                <a:ea typeface="+mn-ea"/>
              </a:rPr>
              <a:t>25]</a:t>
            </a:r>
            <a:endParaRPr lang="zh-CN" altLang="en-US" sz="1000" kern="0" dirty="0">
              <a:latin typeface="+mn-ea"/>
              <a:ea typeface="+mn-ea"/>
            </a:endParaRPr>
          </a:p>
        </p:txBody>
      </p:sp>
      <p:sp>
        <p:nvSpPr>
          <p:cNvPr id="18" name="标题 1"/>
          <p:cNvSpPr txBox="1">
            <a:spLocks/>
          </p:cNvSpPr>
          <p:nvPr/>
        </p:nvSpPr>
        <p:spPr bwMode="auto">
          <a:xfrm>
            <a:off x="8424932" y="6253820"/>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a:t>
            </a:r>
            <a:r>
              <a:rPr lang="en-US" altLang="zh-CN" sz="1000" kern="0" dirty="0" smtClean="0">
                <a:latin typeface="+mn-ea"/>
                <a:ea typeface="+mn-ea"/>
              </a:rPr>
              <a:t>26]</a:t>
            </a:r>
            <a:endParaRPr lang="zh-CN" altLang="en-US" sz="1000" kern="0" dirty="0">
              <a:latin typeface="+mn-ea"/>
              <a:ea typeface="+mn-ea"/>
            </a:endParaRPr>
          </a:p>
        </p:txBody>
      </p:sp>
    </p:spTree>
    <p:extLst>
      <p:ext uri="{BB962C8B-B14F-4D97-AF65-F5344CB8AC3E}">
        <p14:creationId xmlns:p14="http://schemas.microsoft.com/office/powerpoint/2010/main" val="101131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References</a:t>
            </a:r>
            <a:r>
              <a:rPr lang="zh-CN" altLang="en-US" dirty="0" smtClean="0"/>
              <a:t>：</a:t>
            </a:r>
            <a:endParaRPr lang="zh-CN" altLang="en-US" dirty="0"/>
          </a:p>
        </p:txBody>
      </p:sp>
      <p:sp>
        <p:nvSpPr>
          <p:cNvPr id="4" name="矩形 3"/>
          <p:cNvSpPr/>
          <p:nvPr/>
        </p:nvSpPr>
        <p:spPr>
          <a:xfrm>
            <a:off x="762000" y="762000"/>
            <a:ext cx="7848600" cy="6001643"/>
          </a:xfrm>
          <a:prstGeom prst="rect">
            <a:avLst/>
          </a:prstGeom>
        </p:spPr>
        <p:txBody>
          <a:bodyPr wrap="square">
            <a:spAutoFit/>
          </a:bodyPr>
          <a:lstStyle/>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err="1">
                <a:latin typeface="Times New Roman" panose="02020603050405020304" pitchFamily="18" charset="0"/>
                <a:ea typeface="Times New Roman" panose="02020603050405020304" pitchFamily="18" charset="0"/>
              </a:rPr>
              <a:t>Veselago</a:t>
            </a:r>
            <a:r>
              <a:rPr lang="en-US" altLang="zh-CN" sz="1200" dirty="0">
                <a:latin typeface="Times New Roman" panose="02020603050405020304" pitchFamily="18" charset="0"/>
                <a:ea typeface="Times New Roman" panose="02020603050405020304" pitchFamily="18" charset="0"/>
              </a:rPr>
              <a:t>, V. G. (1968). The Electrodynamics of Substances with Simultaneously Negative Values of </a:t>
            </a:r>
            <a:r>
              <a:rPr lang="en-US" altLang="zh-CN" sz="1200" dirty="0" err="1">
                <a:latin typeface="Times New Roman" panose="02020603050405020304" pitchFamily="18" charset="0"/>
                <a:ea typeface="Times New Roman" panose="02020603050405020304" pitchFamily="18" charset="0"/>
              </a:rPr>
              <a:t>Img</a:t>
            </a:r>
            <a:r>
              <a:rPr lang="en-US" altLang="zh-CN" sz="1200" dirty="0">
                <a:latin typeface="Times New Roman" panose="02020603050405020304" pitchFamily="18" charset="0"/>
                <a:ea typeface="Times New Roman" panose="02020603050405020304" pitchFamily="18" charset="0"/>
              </a:rPr>
              <a:t> Align= </a:t>
            </a:r>
            <a:r>
              <a:rPr lang="en-US" altLang="zh-CN" sz="1200" dirty="0" err="1">
                <a:latin typeface="Times New Roman" panose="02020603050405020304" pitchFamily="18" charset="0"/>
                <a:ea typeface="Times New Roman" panose="02020603050405020304" pitchFamily="18" charset="0"/>
              </a:rPr>
              <a:t>Absmiddle</a:t>
            </a:r>
            <a:r>
              <a:rPr lang="en-US" altLang="zh-CN" sz="1200" dirty="0">
                <a:latin typeface="Times New Roman" panose="02020603050405020304" pitchFamily="18" charset="0"/>
                <a:ea typeface="Times New Roman" panose="02020603050405020304" pitchFamily="18" charset="0"/>
              </a:rPr>
              <a:t> Alt= ϵ Eps/</a:t>
            </a:r>
            <a:r>
              <a:rPr lang="en-US" altLang="zh-CN" sz="1200" dirty="0" err="1">
                <a:latin typeface="Times New Roman" panose="02020603050405020304" pitchFamily="18" charset="0"/>
                <a:ea typeface="Times New Roman" panose="02020603050405020304" pitchFamily="18" charset="0"/>
              </a:rPr>
              <a:t>Img</a:t>
            </a:r>
            <a:r>
              <a:rPr lang="en-US" altLang="zh-CN" sz="1200" dirty="0">
                <a:latin typeface="Times New Roman" panose="02020603050405020304" pitchFamily="18" charset="0"/>
                <a:ea typeface="Times New Roman" panose="02020603050405020304" pitchFamily="18" charset="0"/>
              </a:rPr>
              <a:t> and μ. Physics-</a:t>
            </a:r>
            <a:r>
              <a:rPr lang="en-US" altLang="zh-CN" sz="1200" dirty="0" err="1">
                <a:latin typeface="Times New Roman" panose="02020603050405020304" pitchFamily="18" charset="0"/>
                <a:ea typeface="Times New Roman" panose="02020603050405020304" pitchFamily="18" charset="0"/>
              </a:rPr>
              <a:t>Uspekhi</a:t>
            </a:r>
            <a:r>
              <a:rPr lang="en-US" altLang="zh-CN" sz="1200" dirty="0">
                <a:latin typeface="Times New Roman" panose="02020603050405020304" pitchFamily="18" charset="0"/>
                <a:ea typeface="Times New Roman" panose="02020603050405020304" pitchFamily="18" charset="0"/>
              </a:rPr>
              <a:t>, 10(4), 509-514</a:t>
            </a:r>
            <a:r>
              <a:rPr lang="en-US" altLang="zh-CN" sz="1200" dirty="0" smtClean="0">
                <a:latin typeface="Times New Roman" panose="02020603050405020304" pitchFamily="18" charset="0"/>
                <a:ea typeface="Times New Roman" panose="02020603050405020304" pitchFamily="18" charset="0"/>
              </a:rPr>
              <a:t>.</a:t>
            </a:r>
          </a:p>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err="1">
                <a:latin typeface="Times New Roman" panose="02020603050405020304" pitchFamily="18" charset="0"/>
                <a:ea typeface="Times New Roman" panose="02020603050405020304" pitchFamily="18" charset="0"/>
              </a:rPr>
              <a:t>Pendry</a:t>
            </a:r>
            <a:r>
              <a:rPr lang="en-US" altLang="zh-CN" sz="1200" dirty="0">
                <a:latin typeface="Times New Roman" panose="02020603050405020304" pitchFamily="18" charset="0"/>
                <a:ea typeface="Times New Roman" panose="02020603050405020304" pitchFamily="18" charset="0"/>
              </a:rPr>
              <a:t>, J. B., Holden, A., Stewart, W., &amp; </a:t>
            </a:r>
            <a:r>
              <a:rPr lang="en-US" altLang="zh-CN" sz="1200" dirty="0" err="1">
                <a:latin typeface="Times New Roman" panose="02020603050405020304" pitchFamily="18" charset="0"/>
                <a:ea typeface="Times New Roman" panose="02020603050405020304" pitchFamily="18" charset="0"/>
              </a:rPr>
              <a:t>Youngs</a:t>
            </a:r>
            <a:r>
              <a:rPr lang="en-US" altLang="zh-CN" sz="1200" dirty="0">
                <a:latin typeface="Times New Roman" panose="02020603050405020304" pitchFamily="18" charset="0"/>
                <a:ea typeface="Times New Roman" panose="02020603050405020304" pitchFamily="18" charset="0"/>
              </a:rPr>
              <a:t>, I. (1996). Extremely low frequency </a:t>
            </a:r>
            <a:r>
              <a:rPr lang="en-US" altLang="zh-CN" sz="1200" dirty="0" err="1">
                <a:latin typeface="Times New Roman" panose="02020603050405020304" pitchFamily="18" charset="0"/>
                <a:ea typeface="Times New Roman" panose="02020603050405020304" pitchFamily="18" charset="0"/>
              </a:rPr>
              <a:t>plasmons</a:t>
            </a:r>
            <a:r>
              <a:rPr lang="en-US" altLang="zh-CN" sz="1200" dirty="0">
                <a:latin typeface="Times New Roman" panose="02020603050405020304" pitchFamily="18" charset="0"/>
                <a:ea typeface="Times New Roman" panose="02020603050405020304" pitchFamily="18" charset="0"/>
              </a:rPr>
              <a:t> in metallic </a:t>
            </a:r>
            <a:r>
              <a:rPr lang="en-US" altLang="zh-CN" sz="1200" dirty="0" err="1">
                <a:latin typeface="Times New Roman" panose="02020603050405020304" pitchFamily="18" charset="0"/>
                <a:ea typeface="Times New Roman" panose="02020603050405020304" pitchFamily="18" charset="0"/>
              </a:rPr>
              <a:t>mesostructures</a:t>
            </a:r>
            <a:r>
              <a:rPr lang="en-US" altLang="zh-CN" sz="1200" dirty="0">
                <a:latin typeface="Times New Roman" panose="02020603050405020304" pitchFamily="18" charset="0"/>
                <a:ea typeface="Times New Roman" panose="02020603050405020304" pitchFamily="18" charset="0"/>
              </a:rPr>
              <a:t>. Physical Review Letters, 76(25), </a:t>
            </a:r>
            <a:r>
              <a:rPr lang="en-US" altLang="zh-CN" sz="1200" dirty="0" smtClean="0">
                <a:latin typeface="Times New Roman" panose="02020603050405020304" pitchFamily="18" charset="0"/>
                <a:ea typeface="Times New Roman" panose="02020603050405020304" pitchFamily="18" charset="0"/>
              </a:rPr>
              <a:t>4773</a:t>
            </a:r>
          </a:p>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a:latin typeface="Times New Roman" panose="02020603050405020304" pitchFamily="18" charset="0"/>
                <a:ea typeface="Times New Roman" panose="02020603050405020304" pitchFamily="18" charset="0"/>
              </a:rPr>
              <a:t>Shelby, R. A., Smith, D. R., &amp; Schultz, S. (2001). Experimental verification of a negative index of refraction. Science, 292(5514), 77-79. </a:t>
            </a:r>
            <a:endParaRPr lang="en-US" altLang="zh-CN" sz="1200" dirty="0" smtClean="0">
              <a:latin typeface="Times New Roman" panose="02020603050405020304" pitchFamily="18" charset="0"/>
              <a:ea typeface="Times New Roman" panose="02020603050405020304" pitchFamily="18" charset="0"/>
            </a:endParaRPr>
          </a:p>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a:latin typeface="Times New Roman" panose="02020603050405020304" pitchFamily="18" charset="0"/>
                <a:ea typeface="Times New Roman" panose="02020603050405020304" pitchFamily="18" charset="0"/>
              </a:rPr>
              <a:t>Cui, T. J., Qi, M. Q., Wan, X., Zhao, J., &amp; Cheng, Q. (2014). Coding metamaterials, digital metamaterials and programmable metamaterials. Light: Science &amp; Applications, 3(10), e218-e218. </a:t>
            </a:r>
            <a:endParaRPr lang="en-US" altLang="zh-CN" sz="1200" dirty="0" smtClean="0">
              <a:latin typeface="Times New Roman" panose="02020603050405020304" pitchFamily="18" charset="0"/>
              <a:ea typeface="Times New Roman" panose="02020603050405020304" pitchFamily="18" charset="0"/>
            </a:endParaRPr>
          </a:p>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a:latin typeface="Times New Roman" panose="02020603050405020304" pitchFamily="18" charset="0"/>
                <a:ea typeface="Times New Roman" panose="02020603050405020304" pitchFamily="18" charset="0"/>
              </a:rPr>
              <a:t>Zhang, L., Liu, S., Li, L., &amp; Cui, T. J. (2017). Spin-controlled multiple pencil beams and vortex beams with different polarizations generated by </a:t>
            </a:r>
            <a:r>
              <a:rPr lang="en-US" altLang="zh-CN" sz="1200" dirty="0" err="1">
                <a:latin typeface="Times New Roman" panose="02020603050405020304" pitchFamily="18" charset="0"/>
                <a:ea typeface="Times New Roman" panose="02020603050405020304" pitchFamily="18" charset="0"/>
              </a:rPr>
              <a:t>Pancharatnam</a:t>
            </a:r>
            <a:r>
              <a:rPr lang="en-US" altLang="zh-CN" sz="1200" dirty="0">
                <a:latin typeface="Times New Roman" panose="02020603050405020304" pitchFamily="18" charset="0"/>
                <a:ea typeface="Times New Roman" panose="02020603050405020304" pitchFamily="18" charset="0"/>
              </a:rPr>
              <a:t>-Berry coding </a:t>
            </a:r>
            <a:r>
              <a:rPr lang="en-US" altLang="zh-CN" sz="1200" dirty="0" err="1">
                <a:latin typeface="Times New Roman" panose="02020603050405020304" pitchFamily="18" charset="0"/>
                <a:ea typeface="Times New Roman" panose="02020603050405020304" pitchFamily="18" charset="0"/>
              </a:rPr>
              <a:t>metasurfaces</a:t>
            </a:r>
            <a:r>
              <a:rPr lang="en-US" altLang="zh-CN" sz="1200" dirty="0">
                <a:latin typeface="Times New Roman" panose="02020603050405020304" pitchFamily="18" charset="0"/>
                <a:ea typeface="Times New Roman" panose="02020603050405020304" pitchFamily="18" charset="0"/>
              </a:rPr>
              <a:t>. ACS applied materials &amp; interfaces, 9(41), 36447-36455</a:t>
            </a:r>
            <a:r>
              <a:rPr lang="en-US" altLang="zh-CN" sz="1200" dirty="0" smtClean="0">
                <a:latin typeface="Times New Roman" panose="02020603050405020304" pitchFamily="18" charset="0"/>
                <a:ea typeface="Times New Roman" panose="02020603050405020304" pitchFamily="18" charset="0"/>
              </a:rPr>
              <a:t>.</a:t>
            </a:r>
          </a:p>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a:latin typeface="Times New Roman" panose="02020603050405020304" pitchFamily="18" charset="0"/>
                <a:ea typeface="Times New Roman" panose="02020603050405020304" pitchFamily="18" charset="0"/>
              </a:rPr>
              <a:t>Chen, K., Feng, Y., Yang, Z., Cui, L., Zhao, J., Zhu, B., &amp; Jiang, T. (2016). Geometric phase coded </a:t>
            </a:r>
            <a:r>
              <a:rPr lang="en-US" altLang="zh-CN" sz="1200" dirty="0" err="1">
                <a:latin typeface="Times New Roman" panose="02020603050405020304" pitchFamily="18" charset="0"/>
                <a:ea typeface="Times New Roman" panose="02020603050405020304" pitchFamily="18" charset="0"/>
              </a:rPr>
              <a:t>metasurface</a:t>
            </a:r>
            <a:r>
              <a:rPr lang="en-US" altLang="zh-CN" sz="1200" dirty="0">
                <a:latin typeface="Times New Roman" panose="02020603050405020304" pitchFamily="18" charset="0"/>
                <a:ea typeface="Times New Roman" panose="02020603050405020304" pitchFamily="18" charset="0"/>
              </a:rPr>
              <a:t>: from polarization dependent directive electromagnetic wave scattering to diffusion-like scattering. Scientific reports, 6(1), 1-10. </a:t>
            </a:r>
            <a:endParaRPr lang="en-US" altLang="zh-CN" sz="1200" dirty="0" smtClean="0">
              <a:latin typeface="Times New Roman" panose="02020603050405020304" pitchFamily="18" charset="0"/>
              <a:ea typeface="Times New Roman" panose="02020603050405020304" pitchFamily="18" charset="0"/>
            </a:endParaRPr>
          </a:p>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a:latin typeface="Times New Roman" panose="02020603050405020304" pitchFamily="18" charset="0"/>
                <a:ea typeface="Times New Roman" panose="02020603050405020304" pitchFamily="18" charset="0"/>
              </a:rPr>
              <a:t>Ding, X., </a:t>
            </a:r>
            <a:r>
              <a:rPr lang="en-US" altLang="zh-CN" sz="1200" dirty="0" err="1">
                <a:latin typeface="Times New Roman" panose="02020603050405020304" pitchFamily="18" charset="0"/>
                <a:ea typeface="Times New Roman" panose="02020603050405020304" pitchFamily="18" charset="0"/>
              </a:rPr>
              <a:t>Monticone</a:t>
            </a:r>
            <a:r>
              <a:rPr lang="en-US" altLang="zh-CN" sz="1200" dirty="0">
                <a:latin typeface="Times New Roman" panose="02020603050405020304" pitchFamily="18" charset="0"/>
                <a:ea typeface="Times New Roman" panose="02020603050405020304" pitchFamily="18" charset="0"/>
              </a:rPr>
              <a:t>, F., Zhang, K., Zhang, L., Gao, D., </a:t>
            </a:r>
            <a:r>
              <a:rPr lang="en-US" altLang="zh-CN" sz="1200" dirty="0" err="1">
                <a:latin typeface="Times New Roman" panose="02020603050405020304" pitchFamily="18" charset="0"/>
                <a:ea typeface="Times New Roman" panose="02020603050405020304" pitchFamily="18" charset="0"/>
              </a:rPr>
              <a:t>Burokur</a:t>
            </a:r>
            <a:r>
              <a:rPr lang="en-US" altLang="zh-CN" sz="1200" dirty="0">
                <a:latin typeface="Times New Roman" panose="02020603050405020304" pitchFamily="18" charset="0"/>
                <a:ea typeface="Times New Roman" panose="02020603050405020304" pitchFamily="18" charset="0"/>
              </a:rPr>
              <a:t>, S. N., . . . </a:t>
            </a:r>
            <a:r>
              <a:rPr lang="en-US" altLang="zh-CN" sz="1200" dirty="0" err="1">
                <a:latin typeface="Times New Roman" panose="02020603050405020304" pitchFamily="18" charset="0"/>
                <a:ea typeface="Times New Roman" panose="02020603050405020304" pitchFamily="18" charset="0"/>
              </a:rPr>
              <a:t>Alù</a:t>
            </a:r>
            <a:r>
              <a:rPr lang="en-US" altLang="zh-CN" sz="1200" dirty="0">
                <a:latin typeface="Times New Roman" panose="02020603050405020304" pitchFamily="18" charset="0"/>
                <a:ea typeface="Times New Roman" panose="02020603050405020304" pitchFamily="18" charset="0"/>
              </a:rPr>
              <a:t>, A. (2015). Ultrathin </a:t>
            </a:r>
            <a:r>
              <a:rPr lang="en-US" altLang="zh-CN" sz="1200" dirty="0" err="1">
                <a:latin typeface="Times New Roman" panose="02020603050405020304" pitchFamily="18" charset="0"/>
                <a:ea typeface="Times New Roman" panose="02020603050405020304" pitchFamily="18" charset="0"/>
              </a:rPr>
              <a:t>Pancharatnam</a:t>
            </a:r>
            <a:r>
              <a:rPr lang="en-US" altLang="zh-CN" sz="1200" dirty="0">
                <a:latin typeface="Times New Roman" panose="02020603050405020304" pitchFamily="18" charset="0"/>
                <a:ea typeface="Times New Roman" panose="02020603050405020304" pitchFamily="18" charset="0"/>
              </a:rPr>
              <a:t>–Berry </a:t>
            </a:r>
            <a:r>
              <a:rPr lang="en-US" altLang="zh-CN" sz="1200" dirty="0" err="1">
                <a:latin typeface="Times New Roman" panose="02020603050405020304" pitchFamily="18" charset="0"/>
                <a:ea typeface="Times New Roman" panose="02020603050405020304" pitchFamily="18" charset="0"/>
              </a:rPr>
              <a:t>metasurface</a:t>
            </a:r>
            <a:r>
              <a:rPr lang="en-US" altLang="zh-CN" sz="1200" dirty="0">
                <a:latin typeface="Times New Roman" panose="02020603050405020304" pitchFamily="18" charset="0"/>
                <a:ea typeface="Times New Roman" panose="02020603050405020304" pitchFamily="18" charset="0"/>
              </a:rPr>
              <a:t> with maximal cross‐polarization efficiency. Advanced Materials, 27(7), 1195-1200</a:t>
            </a:r>
            <a:r>
              <a:rPr lang="en-US" altLang="zh-CN" sz="1200" dirty="0" smtClean="0">
                <a:latin typeface="Times New Roman" panose="02020603050405020304" pitchFamily="18" charset="0"/>
                <a:ea typeface="Times New Roman" panose="02020603050405020304" pitchFamily="18" charset="0"/>
              </a:rPr>
              <a:t>.</a:t>
            </a:r>
          </a:p>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a:latin typeface="Times New Roman" panose="02020603050405020304" pitchFamily="18" charset="0"/>
                <a:ea typeface="Times New Roman" panose="02020603050405020304" pitchFamily="18" charset="0"/>
              </a:rPr>
              <a:t>Xu, H.-X., Liu, H., Ling, X., Sun, Y., &amp; Yuan, F. (2017). Broadband vortex beam generation using multimode </a:t>
            </a:r>
            <a:r>
              <a:rPr lang="en-US" altLang="zh-CN" sz="1200" dirty="0" err="1">
                <a:latin typeface="Times New Roman" panose="02020603050405020304" pitchFamily="18" charset="0"/>
                <a:ea typeface="Times New Roman" panose="02020603050405020304" pitchFamily="18" charset="0"/>
              </a:rPr>
              <a:t>Pancharatnam</a:t>
            </a:r>
            <a:r>
              <a:rPr lang="en-US" altLang="zh-CN" sz="1200" dirty="0">
                <a:latin typeface="Times New Roman" panose="02020603050405020304" pitchFamily="18" charset="0"/>
                <a:ea typeface="Times New Roman" panose="02020603050405020304" pitchFamily="18" charset="0"/>
              </a:rPr>
              <a:t>–Berry </a:t>
            </a:r>
            <a:r>
              <a:rPr lang="en-US" altLang="zh-CN" sz="1200" dirty="0" err="1">
                <a:latin typeface="Times New Roman" panose="02020603050405020304" pitchFamily="18" charset="0"/>
                <a:ea typeface="Times New Roman" panose="02020603050405020304" pitchFamily="18" charset="0"/>
              </a:rPr>
              <a:t>metasurface</a:t>
            </a:r>
            <a:r>
              <a:rPr lang="en-US" altLang="zh-CN" sz="1200" dirty="0">
                <a:latin typeface="Times New Roman" panose="02020603050405020304" pitchFamily="18" charset="0"/>
                <a:ea typeface="Times New Roman" panose="02020603050405020304" pitchFamily="18" charset="0"/>
              </a:rPr>
              <a:t>. IEEE Transactions on Antennas and Propagation, 65(12), 7378-7382</a:t>
            </a:r>
            <a:r>
              <a:rPr lang="en-US" altLang="zh-CN" sz="1200" dirty="0" smtClean="0">
                <a:latin typeface="Times New Roman" panose="02020603050405020304" pitchFamily="18" charset="0"/>
                <a:ea typeface="Times New Roman" panose="02020603050405020304" pitchFamily="18" charset="0"/>
              </a:rPr>
              <a:t>.</a:t>
            </a:r>
            <a:endParaRPr lang="en-US" altLang="zh-CN" sz="1200" dirty="0">
              <a:latin typeface="Times New Roman" panose="02020603050405020304" pitchFamily="18" charset="0"/>
              <a:ea typeface="Times New Roman" panose="02020603050405020304" pitchFamily="18" charset="0"/>
            </a:endParaRPr>
          </a:p>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a:latin typeface="Times New Roman" panose="02020603050405020304" pitchFamily="18" charset="0"/>
                <a:ea typeface="Times New Roman" panose="02020603050405020304" pitchFamily="18" charset="0"/>
              </a:rPr>
              <a:t>Pfeiffer, C., &amp; </a:t>
            </a:r>
            <a:r>
              <a:rPr lang="en-US" altLang="zh-CN" sz="1200" dirty="0" err="1">
                <a:latin typeface="Times New Roman" panose="02020603050405020304" pitchFamily="18" charset="0"/>
                <a:ea typeface="Times New Roman" panose="02020603050405020304" pitchFamily="18" charset="0"/>
              </a:rPr>
              <a:t>Grbic</a:t>
            </a:r>
            <a:r>
              <a:rPr lang="en-US" altLang="zh-CN" sz="1200" dirty="0">
                <a:latin typeface="Times New Roman" panose="02020603050405020304" pitchFamily="18" charset="0"/>
                <a:ea typeface="Times New Roman" panose="02020603050405020304" pitchFamily="18" charset="0"/>
              </a:rPr>
              <a:t>, A. (2013). Metamaterial Huygens’ surfaces: tailoring wave fronts with </a:t>
            </a:r>
            <a:r>
              <a:rPr lang="en-US" altLang="zh-CN" sz="1200" dirty="0" err="1">
                <a:latin typeface="Times New Roman" panose="02020603050405020304" pitchFamily="18" charset="0"/>
                <a:ea typeface="Times New Roman" panose="02020603050405020304" pitchFamily="18" charset="0"/>
              </a:rPr>
              <a:t>reflectionless</a:t>
            </a:r>
            <a:r>
              <a:rPr lang="en-US" altLang="zh-CN" sz="1200" dirty="0">
                <a:latin typeface="Times New Roman" panose="02020603050405020304" pitchFamily="18" charset="0"/>
                <a:ea typeface="Times New Roman" panose="02020603050405020304" pitchFamily="18" charset="0"/>
              </a:rPr>
              <a:t> sheets. Physical Review Letters, 110(19), 197401. </a:t>
            </a:r>
            <a:endParaRPr lang="en-US" altLang="zh-CN" sz="1200" dirty="0" smtClean="0">
              <a:latin typeface="Times New Roman" panose="02020603050405020304" pitchFamily="18" charset="0"/>
              <a:ea typeface="Times New Roman" panose="02020603050405020304" pitchFamily="18" charset="0"/>
            </a:endParaRPr>
          </a:p>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a:latin typeface="Times New Roman" panose="02020603050405020304" pitchFamily="18" charset="0"/>
                <a:ea typeface="Times New Roman" panose="02020603050405020304" pitchFamily="18" charset="0"/>
              </a:rPr>
              <a:t>Guan, C., Wang, Z., Ding, X., Zhang, K., </a:t>
            </a:r>
            <a:r>
              <a:rPr lang="en-US" altLang="zh-CN" sz="1200" dirty="0" err="1">
                <a:latin typeface="Times New Roman" panose="02020603050405020304" pitchFamily="18" charset="0"/>
                <a:ea typeface="Times New Roman" panose="02020603050405020304" pitchFamily="18" charset="0"/>
              </a:rPr>
              <a:t>Ratni</a:t>
            </a:r>
            <a:r>
              <a:rPr lang="en-US" altLang="zh-CN" sz="1200" dirty="0">
                <a:latin typeface="Times New Roman" panose="02020603050405020304" pitchFamily="18" charset="0"/>
                <a:ea typeface="Times New Roman" panose="02020603050405020304" pitchFamily="18" charset="0"/>
              </a:rPr>
              <a:t>, B., </a:t>
            </a:r>
            <a:r>
              <a:rPr lang="en-US" altLang="zh-CN" sz="1200" dirty="0" err="1">
                <a:latin typeface="Times New Roman" panose="02020603050405020304" pitchFamily="18" charset="0"/>
                <a:ea typeface="Times New Roman" panose="02020603050405020304" pitchFamily="18" charset="0"/>
              </a:rPr>
              <a:t>Burokur</a:t>
            </a:r>
            <a:r>
              <a:rPr lang="en-US" altLang="zh-CN" sz="1200" dirty="0">
                <a:latin typeface="Times New Roman" panose="02020603050405020304" pitchFamily="18" charset="0"/>
                <a:ea typeface="Times New Roman" panose="02020603050405020304" pitchFamily="18" charset="0"/>
              </a:rPr>
              <a:t>, S. N., . . . Wu, Q. (2019). Coding Huygens’ </a:t>
            </a:r>
            <a:r>
              <a:rPr lang="en-US" altLang="zh-CN" sz="1200" dirty="0" err="1">
                <a:latin typeface="Times New Roman" panose="02020603050405020304" pitchFamily="18" charset="0"/>
                <a:ea typeface="Times New Roman" panose="02020603050405020304" pitchFamily="18" charset="0"/>
              </a:rPr>
              <a:t>metasurface</a:t>
            </a:r>
            <a:r>
              <a:rPr lang="en-US" altLang="zh-CN" sz="1200" dirty="0">
                <a:latin typeface="Times New Roman" panose="02020603050405020304" pitchFamily="18" charset="0"/>
                <a:ea typeface="Times New Roman" panose="02020603050405020304" pitchFamily="18" charset="0"/>
              </a:rPr>
              <a:t> for enhanced quality holographic imaging. Optics Express, 27(5), 7108-7119. </a:t>
            </a:r>
            <a:endParaRPr lang="en-US" altLang="zh-CN" sz="1200" dirty="0" smtClean="0">
              <a:latin typeface="Times New Roman" panose="02020603050405020304" pitchFamily="18" charset="0"/>
              <a:ea typeface="Times New Roman" panose="02020603050405020304" pitchFamily="18" charset="0"/>
            </a:endParaRPr>
          </a:p>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err="1">
                <a:latin typeface="Times New Roman" panose="02020603050405020304" pitchFamily="18" charset="0"/>
                <a:ea typeface="Times New Roman" panose="02020603050405020304" pitchFamily="18" charset="0"/>
              </a:rPr>
              <a:t>Leitis</a:t>
            </a:r>
            <a:r>
              <a:rPr lang="en-US" altLang="zh-CN" sz="1200" dirty="0">
                <a:latin typeface="Times New Roman" panose="02020603050405020304" pitchFamily="18" charset="0"/>
                <a:ea typeface="Times New Roman" panose="02020603050405020304" pitchFamily="18" charset="0"/>
              </a:rPr>
              <a:t>, A., </a:t>
            </a:r>
            <a:r>
              <a:rPr lang="en-US" altLang="zh-CN" sz="1200" dirty="0" err="1">
                <a:latin typeface="Times New Roman" panose="02020603050405020304" pitchFamily="18" charset="0"/>
                <a:ea typeface="Times New Roman" panose="02020603050405020304" pitchFamily="18" charset="0"/>
              </a:rPr>
              <a:t>Heßler</a:t>
            </a:r>
            <a:r>
              <a:rPr lang="en-US" altLang="zh-CN" sz="1200" dirty="0">
                <a:latin typeface="Times New Roman" panose="02020603050405020304" pitchFamily="18" charset="0"/>
                <a:ea typeface="Times New Roman" panose="02020603050405020304" pitchFamily="18" charset="0"/>
              </a:rPr>
              <a:t>, A., Wahl, S., </a:t>
            </a:r>
            <a:r>
              <a:rPr lang="en-US" altLang="zh-CN" sz="1200" dirty="0" err="1">
                <a:latin typeface="Times New Roman" panose="02020603050405020304" pitchFamily="18" charset="0"/>
                <a:ea typeface="Times New Roman" panose="02020603050405020304" pitchFamily="18" charset="0"/>
              </a:rPr>
              <a:t>Wuttig</a:t>
            </a:r>
            <a:r>
              <a:rPr lang="en-US" altLang="zh-CN" sz="1200" dirty="0">
                <a:latin typeface="Times New Roman" panose="02020603050405020304" pitchFamily="18" charset="0"/>
                <a:ea typeface="Times New Roman" panose="02020603050405020304" pitchFamily="18" charset="0"/>
              </a:rPr>
              <a:t>, M., </a:t>
            </a:r>
            <a:r>
              <a:rPr lang="en-US" altLang="zh-CN" sz="1200" dirty="0" err="1">
                <a:latin typeface="Times New Roman" panose="02020603050405020304" pitchFamily="18" charset="0"/>
                <a:ea typeface="Times New Roman" panose="02020603050405020304" pitchFamily="18" charset="0"/>
              </a:rPr>
              <a:t>Taubner</a:t>
            </a:r>
            <a:r>
              <a:rPr lang="en-US" altLang="zh-CN" sz="1200" dirty="0">
                <a:latin typeface="Times New Roman" panose="02020603050405020304" pitchFamily="18" charset="0"/>
                <a:ea typeface="Times New Roman" panose="02020603050405020304" pitchFamily="18" charset="0"/>
              </a:rPr>
              <a:t>, T., </a:t>
            </a:r>
            <a:r>
              <a:rPr lang="en-US" altLang="zh-CN" sz="1200" dirty="0" err="1">
                <a:latin typeface="Times New Roman" panose="02020603050405020304" pitchFamily="18" charset="0"/>
                <a:ea typeface="Times New Roman" panose="02020603050405020304" pitchFamily="18" charset="0"/>
              </a:rPr>
              <a:t>Tittl</a:t>
            </a:r>
            <a:r>
              <a:rPr lang="en-US" altLang="zh-CN" sz="1200" dirty="0">
                <a:latin typeface="Times New Roman" panose="02020603050405020304" pitchFamily="18" charset="0"/>
                <a:ea typeface="Times New Roman" panose="02020603050405020304" pitchFamily="18" charset="0"/>
              </a:rPr>
              <a:t>, A., &amp; </a:t>
            </a:r>
            <a:r>
              <a:rPr lang="en-US" altLang="zh-CN" sz="1200" dirty="0" err="1">
                <a:latin typeface="Times New Roman" panose="02020603050405020304" pitchFamily="18" charset="0"/>
                <a:ea typeface="Times New Roman" panose="02020603050405020304" pitchFamily="18" charset="0"/>
              </a:rPr>
              <a:t>Altug</a:t>
            </a:r>
            <a:r>
              <a:rPr lang="en-US" altLang="zh-CN" sz="1200" dirty="0">
                <a:latin typeface="Times New Roman" panose="02020603050405020304" pitchFamily="18" charset="0"/>
                <a:ea typeface="Times New Roman" panose="02020603050405020304" pitchFamily="18" charset="0"/>
              </a:rPr>
              <a:t>, H. (2020). All‐Dielectric Programmable Huygens' </a:t>
            </a:r>
            <a:r>
              <a:rPr lang="en-US" altLang="zh-CN" sz="1200" dirty="0" err="1">
                <a:latin typeface="Times New Roman" panose="02020603050405020304" pitchFamily="18" charset="0"/>
                <a:ea typeface="Times New Roman" panose="02020603050405020304" pitchFamily="18" charset="0"/>
              </a:rPr>
              <a:t>Metasurfaces</a:t>
            </a:r>
            <a:r>
              <a:rPr lang="en-US" altLang="zh-CN" sz="1200" dirty="0">
                <a:latin typeface="Times New Roman" panose="02020603050405020304" pitchFamily="18" charset="0"/>
                <a:ea typeface="Times New Roman" panose="02020603050405020304" pitchFamily="18" charset="0"/>
              </a:rPr>
              <a:t>. Advanced Functional Materials, 30(19), 1910259. </a:t>
            </a:r>
            <a:endParaRPr lang="en-US" altLang="zh-CN" sz="1200" dirty="0" smtClean="0">
              <a:latin typeface="Times New Roman" panose="02020603050405020304" pitchFamily="18" charset="0"/>
              <a:ea typeface="Times New Roman" panose="02020603050405020304" pitchFamily="18" charset="0"/>
            </a:endParaRPr>
          </a:p>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a:latin typeface="Times New Roman" panose="02020603050405020304" pitchFamily="18" charset="0"/>
                <a:ea typeface="Times New Roman" panose="02020603050405020304" pitchFamily="18" charset="0"/>
              </a:rPr>
              <a:t>Wong, A. M., &amp; </a:t>
            </a:r>
            <a:r>
              <a:rPr lang="en-US" altLang="zh-CN" sz="1200" dirty="0" err="1">
                <a:latin typeface="Times New Roman" panose="02020603050405020304" pitchFamily="18" charset="0"/>
                <a:ea typeface="Times New Roman" panose="02020603050405020304" pitchFamily="18" charset="0"/>
              </a:rPr>
              <a:t>Eleftheriades</a:t>
            </a:r>
            <a:r>
              <a:rPr lang="en-US" altLang="zh-CN" sz="1200" dirty="0">
                <a:latin typeface="Times New Roman" panose="02020603050405020304" pitchFamily="18" charset="0"/>
                <a:ea typeface="Times New Roman" panose="02020603050405020304" pitchFamily="18" charset="0"/>
              </a:rPr>
              <a:t>, G. V. (2018). Perfect anomalous reflection with a bipartite Huygens’ </a:t>
            </a:r>
            <a:r>
              <a:rPr lang="en-US" altLang="zh-CN" sz="1200" dirty="0" err="1">
                <a:latin typeface="Times New Roman" panose="02020603050405020304" pitchFamily="18" charset="0"/>
                <a:ea typeface="Times New Roman" panose="02020603050405020304" pitchFamily="18" charset="0"/>
              </a:rPr>
              <a:t>metasurface</a:t>
            </a:r>
            <a:r>
              <a:rPr lang="en-US" altLang="zh-CN" sz="1200" dirty="0">
                <a:latin typeface="Times New Roman" panose="02020603050405020304" pitchFamily="18" charset="0"/>
                <a:ea typeface="Times New Roman" panose="02020603050405020304" pitchFamily="18" charset="0"/>
              </a:rPr>
              <a:t>. Physical Review X, 8(1), 011036. </a:t>
            </a:r>
            <a:endParaRPr lang="en-US" altLang="zh-CN" sz="1200" dirty="0" smtClean="0">
              <a:latin typeface="Times New Roman" panose="02020603050405020304" pitchFamily="18" charset="0"/>
              <a:ea typeface="Times New Roman" panose="02020603050405020304" pitchFamily="18" charset="0"/>
            </a:endParaRPr>
          </a:p>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a:latin typeface="Times New Roman" panose="02020603050405020304" pitchFamily="18" charset="0"/>
                <a:ea typeface="Times New Roman" panose="02020603050405020304" pitchFamily="18" charset="0"/>
              </a:rPr>
              <a:t>Liu, S., Noor, A., Du, L. L., Zhang, L., Xu, Q., Luan, K., . . . Han, J. G. (2016). Anomalous refraction and </a:t>
            </a:r>
            <a:r>
              <a:rPr lang="en-US" altLang="zh-CN" sz="1200" dirty="0" err="1">
                <a:latin typeface="Times New Roman" panose="02020603050405020304" pitchFamily="18" charset="0"/>
                <a:ea typeface="Times New Roman" panose="02020603050405020304" pitchFamily="18" charset="0"/>
              </a:rPr>
              <a:t>nondiffractive</a:t>
            </a:r>
            <a:r>
              <a:rPr lang="en-US" altLang="zh-CN" sz="1200" dirty="0">
                <a:latin typeface="Times New Roman" panose="02020603050405020304" pitchFamily="18" charset="0"/>
                <a:ea typeface="Times New Roman" panose="02020603050405020304" pitchFamily="18" charset="0"/>
              </a:rPr>
              <a:t> Bessel-beam generation of terahertz waves through transmission-type coding </a:t>
            </a:r>
            <a:r>
              <a:rPr lang="en-US" altLang="zh-CN" sz="1200" dirty="0" err="1">
                <a:latin typeface="Times New Roman" panose="02020603050405020304" pitchFamily="18" charset="0"/>
                <a:ea typeface="Times New Roman" panose="02020603050405020304" pitchFamily="18" charset="0"/>
              </a:rPr>
              <a:t>metasurfaces</a:t>
            </a:r>
            <a:r>
              <a:rPr lang="en-US" altLang="zh-CN" sz="1200" dirty="0">
                <a:latin typeface="Times New Roman" panose="02020603050405020304" pitchFamily="18" charset="0"/>
                <a:ea typeface="Times New Roman" panose="02020603050405020304" pitchFamily="18" charset="0"/>
              </a:rPr>
              <a:t>. ACS Photonics, 3(10), 1968-1977. </a:t>
            </a:r>
            <a:endParaRPr lang="en-US" altLang="zh-CN" sz="1200" dirty="0" smtClean="0">
              <a:latin typeface="Times New Roman" panose="02020603050405020304" pitchFamily="18" charset="0"/>
              <a:ea typeface="Times New Roman" panose="02020603050405020304" pitchFamily="18" charset="0"/>
            </a:endParaRPr>
          </a:p>
          <a:p>
            <a:pPr marL="342900" lvl="0" indent="-342900" algn="just">
              <a:spcAft>
                <a:spcPts val="0"/>
              </a:spcAft>
              <a:buSzPts val="1000"/>
              <a:buFont typeface="Times New Roman" panose="02020603050405020304" pitchFamily="18" charset="0"/>
              <a:buAutoNum type="arabicPeriod"/>
              <a:tabLst>
                <a:tab pos="296545" algn="l"/>
              </a:tabLst>
            </a:pPr>
            <a:endParaRPr lang="en-US" altLang="zh-CN" sz="1200" dirty="0">
              <a:latin typeface="Times New Roman" panose="02020603050405020304" pitchFamily="18" charset="0"/>
              <a:ea typeface="Times New Roman" panose="02020603050405020304" pitchFamily="18" charset="0"/>
            </a:endParaRPr>
          </a:p>
          <a:p>
            <a:pPr marL="342900" lvl="0" indent="-342900" algn="just">
              <a:spcAft>
                <a:spcPts val="0"/>
              </a:spcAft>
              <a:buSzPts val="1000"/>
              <a:buFont typeface="Times New Roman" panose="02020603050405020304" pitchFamily="18" charset="0"/>
              <a:buAutoNum type="arabicPeriod"/>
              <a:tabLst>
                <a:tab pos="296545" algn="l"/>
              </a:tabLst>
            </a:pPr>
            <a:endParaRPr lang="en-US" altLang="zh-CN" sz="1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784456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References</a:t>
            </a:r>
            <a:r>
              <a:rPr lang="zh-CN" altLang="en-US" dirty="0" smtClean="0"/>
              <a:t>：</a:t>
            </a:r>
            <a:endParaRPr lang="zh-CN" altLang="en-US" dirty="0"/>
          </a:p>
        </p:txBody>
      </p:sp>
      <p:sp>
        <p:nvSpPr>
          <p:cNvPr id="4" name="矩形 3"/>
          <p:cNvSpPr/>
          <p:nvPr/>
        </p:nvSpPr>
        <p:spPr>
          <a:xfrm>
            <a:off x="762000" y="762000"/>
            <a:ext cx="7848600" cy="6186309"/>
          </a:xfrm>
          <a:prstGeom prst="rect">
            <a:avLst/>
          </a:prstGeom>
        </p:spPr>
        <p:txBody>
          <a:bodyPr wrap="square">
            <a:spAutoFit/>
          </a:bodyPr>
          <a:lstStyle/>
          <a:p>
            <a:pPr marL="342900" lvl="0" indent="-342900" algn="just">
              <a:spcAft>
                <a:spcPts val="0"/>
              </a:spcAft>
              <a:buSzPts val="1000"/>
              <a:buFont typeface="+mj-lt"/>
              <a:buAutoNum type="arabicPeriod" startAt="14"/>
              <a:tabLst>
                <a:tab pos="296545" algn="l"/>
              </a:tabLst>
            </a:pPr>
            <a:r>
              <a:rPr lang="en-US" altLang="zh-CN" sz="1200" dirty="0">
                <a:latin typeface="Times New Roman" panose="02020603050405020304" pitchFamily="18" charset="0"/>
                <a:ea typeface="Times New Roman" panose="02020603050405020304" pitchFamily="18" charset="0"/>
              </a:rPr>
              <a:t>Liu, C., Bai, Y., Zhao, Q., Yang, Y., Chen, H., Zhou, J., &amp; </a:t>
            </a:r>
            <a:r>
              <a:rPr lang="en-US" altLang="zh-CN" sz="1200" dirty="0" err="1">
                <a:latin typeface="Times New Roman" panose="02020603050405020304" pitchFamily="18" charset="0"/>
                <a:ea typeface="Times New Roman" panose="02020603050405020304" pitchFamily="18" charset="0"/>
              </a:rPr>
              <a:t>Qiao</a:t>
            </a:r>
            <a:r>
              <a:rPr lang="en-US" altLang="zh-CN" sz="1200" dirty="0">
                <a:latin typeface="Times New Roman" panose="02020603050405020304" pitchFamily="18" charset="0"/>
                <a:ea typeface="Times New Roman" panose="02020603050405020304" pitchFamily="18" charset="0"/>
              </a:rPr>
              <a:t>, L. (2016). Fully controllable </a:t>
            </a:r>
            <a:r>
              <a:rPr lang="en-US" altLang="zh-CN" sz="1200" dirty="0" err="1">
                <a:latin typeface="Times New Roman" panose="02020603050405020304" pitchFamily="18" charset="0"/>
                <a:ea typeface="Times New Roman" panose="02020603050405020304" pitchFamily="18" charset="0"/>
              </a:rPr>
              <a:t>Pancharatnam</a:t>
            </a:r>
            <a:r>
              <a:rPr lang="en-US" altLang="zh-CN" sz="1200" dirty="0">
                <a:latin typeface="Times New Roman" panose="02020603050405020304" pitchFamily="18" charset="0"/>
                <a:ea typeface="Times New Roman" panose="02020603050405020304" pitchFamily="18" charset="0"/>
              </a:rPr>
              <a:t>-Berry </a:t>
            </a:r>
            <a:r>
              <a:rPr lang="en-US" altLang="zh-CN" sz="1200" dirty="0" err="1">
                <a:latin typeface="Times New Roman" panose="02020603050405020304" pitchFamily="18" charset="0"/>
                <a:ea typeface="Times New Roman" panose="02020603050405020304" pitchFamily="18" charset="0"/>
              </a:rPr>
              <a:t>metasurface</a:t>
            </a:r>
            <a:r>
              <a:rPr lang="en-US" altLang="zh-CN" sz="1200" dirty="0">
                <a:latin typeface="Times New Roman" panose="02020603050405020304" pitchFamily="18" charset="0"/>
                <a:ea typeface="Times New Roman" panose="02020603050405020304" pitchFamily="18" charset="0"/>
              </a:rPr>
              <a:t> array with high conversion efficiency and broad bandwidth. Scientific reports, 6, 34819. </a:t>
            </a:r>
            <a:endParaRPr lang="en-US" altLang="zh-CN" sz="1200" dirty="0" smtClean="0">
              <a:latin typeface="Times New Roman" panose="02020603050405020304" pitchFamily="18" charset="0"/>
              <a:ea typeface="Times New Roman" panose="02020603050405020304" pitchFamily="18" charset="0"/>
            </a:endParaRPr>
          </a:p>
          <a:p>
            <a:pPr marL="342900" lvl="0" indent="-342900" algn="just">
              <a:spcAft>
                <a:spcPts val="0"/>
              </a:spcAft>
              <a:buSzPts val="1000"/>
              <a:buFont typeface="+mj-lt"/>
              <a:buAutoNum type="arabicPeriod" startAt="14"/>
              <a:tabLst>
                <a:tab pos="296545" algn="l"/>
              </a:tabLst>
            </a:pPr>
            <a:r>
              <a:rPr lang="en-US" altLang="zh-CN" sz="1200" dirty="0">
                <a:latin typeface="Times New Roman" panose="02020603050405020304" pitchFamily="18" charset="0"/>
                <a:ea typeface="Times New Roman" panose="02020603050405020304" pitchFamily="18" charset="0"/>
              </a:rPr>
              <a:t>Yu, N., </a:t>
            </a:r>
            <a:r>
              <a:rPr lang="en-US" altLang="zh-CN" sz="1200" dirty="0" err="1">
                <a:latin typeface="Times New Roman" panose="02020603050405020304" pitchFamily="18" charset="0"/>
                <a:ea typeface="Times New Roman" panose="02020603050405020304" pitchFamily="18" charset="0"/>
              </a:rPr>
              <a:t>Genevet</a:t>
            </a:r>
            <a:r>
              <a:rPr lang="en-US" altLang="zh-CN" sz="1200" dirty="0">
                <a:latin typeface="Times New Roman" panose="02020603050405020304" pitchFamily="18" charset="0"/>
                <a:ea typeface="Times New Roman" panose="02020603050405020304" pitchFamily="18" charset="0"/>
              </a:rPr>
              <a:t>, P., </a:t>
            </a:r>
            <a:r>
              <a:rPr lang="en-US" altLang="zh-CN" sz="1200" dirty="0" err="1">
                <a:latin typeface="Times New Roman" panose="02020603050405020304" pitchFamily="18" charset="0"/>
                <a:ea typeface="Times New Roman" panose="02020603050405020304" pitchFamily="18" charset="0"/>
              </a:rPr>
              <a:t>Aieta</a:t>
            </a:r>
            <a:r>
              <a:rPr lang="en-US" altLang="zh-CN" sz="1200" dirty="0">
                <a:latin typeface="Times New Roman" panose="02020603050405020304" pitchFamily="18" charset="0"/>
                <a:ea typeface="Times New Roman" panose="02020603050405020304" pitchFamily="18" charset="0"/>
              </a:rPr>
              <a:t>, F., Kats, M. A., Blanchard, R., </a:t>
            </a:r>
            <a:r>
              <a:rPr lang="en-US" altLang="zh-CN" sz="1200" dirty="0" err="1">
                <a:latin typeface="Times New Roman" panose="02020603050405020304" pitchFamily="18" charset="0"/>
                <a:ea typeface="Times New Roman" panose="02020603050405020304" pitchFamily="18" charset="0"/>
              </a:rPr>
              <a:t>Aoust</a:t>
            </a:r>
            <a:r>
              <a:rPr lang="en-US" altLang="zh-CN" sz="1200" dirty="0">
                <a:latin typeface="Times New Roman" panose="02020603050405020304" pitchFamily="18" charset="0"/>
                <a:ea typeface="Times New Roman" panose="02020603050405020304" pitchFamily="18" charset="0"/>
              </a:rPr>
              <a:t>, G., . . . </a:t>
            </a:r>
            <a:r>
              <a:rPr lang="en-US" altLang="zh-CN" sz="1200" dirty="0" err="1">
                <a:latin typeface="Times New Roman" panose="02020603050405020304" pitchFamily="18" charset="0"/>
                <a:ea typeface="Times New Roman" panose="02020603050405020304" pitchFamily="18" charset="0"/>
              </a:rPr>
              <a:t>Capasso</a:t>
            </a:r>
            <a:r>
              <a:rPr lang="en-US" altLang="zh-CN" sz="1200" dirty="0">
                <a:latin typeface="Times New Roman" panose="02020603050405020304" pitchFamily="18" charset="0"/>
                <a:ea typeface="Times New Roman" panose="02020603050405020304" pitchFamily="18" charset="0"/>
              </a:rPr>
              <a:t>, F. (2013). Flat optics: controlling </a:t>
            </a:r>
            <a:r>
              <a:rPr lang="en-US" altLang="zh-CN" sz="1200" dirty="0" err="1">
                <a:latin typeface="Times New Roman" panose="02020603050405020304" pitchFamily="18" charset="0"/>
                <a:ea typeface="Times New Roman" panose="02020603050405020304" pitchFamily="18" charset="0"/>
              </a:rPr>
              <a:t>wavefronts</a:t>
            </a:r>
            <a:r>
              <a:rPr lang="en-US" altLang="zh-CN" sz="1200" dirty="0">
                <a:latin typeface="Times New Roman" panose="02020603050405020304" pitchFamily="18" charset="0"/>
                <a:ea typeface="Times New Roman" panose="02020603050405020304" pitchFamily="18" charset="0"/>
              </a:rPr>
              <a:t> with optical antenna </a:t>
            </a:r>
            <a:r>
              <a:rPr lang="en-US" altLang="zh-CN" sz="1200" dirty="0" err="1">
                <a:latin typeface="Times New Roman" panose="02020603050405020304" pitchFamily="18" charset="0"/>
                <a:ea typeface="Times New Roman" panose="02020603050405020304" pitchFamily="18" charset="0"/>
              </a:rPr>
              <a:t>metasurfaces</a:t>
            </a:r>
            <a:r>
              <a:rPr lang="en-US" altLang="zh-CN" sz="1200" dirty="0">
                <a:latin typeface="Times New Roman" panose="02020603050405020304" pitchFamily="18" charset="0"/>
                <a:ea typeface="Times New Roman" panose="02020603050405020304" pitchFamily="18" charset="0"/>
              </a:rPr>
              <a:t>. IEEE Journal of Selected Topics in Quantum Electronics, 19(3), 4700423-4700423. </a:t>
            </a:r>
            <a:endParaRPr lang="en-US" altLang="zh-CN" sz="1200" dirty="0" smtClean="0">
              <a:latin typeface="Times New Roman" panose="02020603050405020304" pitchFamily="18" charset="0"/>
              <a:ea typeface="Times New Roman" panose="02020603050405020304" pitchFamily="18" charset="0"/>
            </a:endParaRPr>
          </a:p>
          <a:p>
            <a:pPr marL="342900" lvl="0" indent="-342900" algn="just">
              <a:spcAft>
                <a:spcPts val="0"/>
              </a:spcAft>
              <a:buSzPts val="1000"/>
              <a:buFont typeface="+mj-lt"/>
              <a:buAutoNum type="arabicPeriod" startAt="14"/>
              <a:tabLst>
                <a:tab pos="296545" algn="l"/>
              </a:tabLst>
            </a:pPr>
            <a:r>
              <a:rPr lang="en-US" altLang="zh-CN" sz="1200" dirty="0">
                <a:latin typeface="Times New Roman" panose="02020603050405020304" pitchFamily="18" charset="0"/>
                <a:ea typeface="Times New Roman" panose="02020603050405020304" pitchFamily="18" charset="0"/>
              </a:rPr>
              <a:t>Smith, D. R., </a:t>
            </a:r>
            <a:r>
              <a:rPr lang="en-US" altLang="zh-CN" sz="1200" dirty="0" err="1">
                <a:latin typeface="Times New Roman" panose="02020603050405020304" pitchFamily="18" charset="0"/>
                <a:ea typeface="Times New Roman" panose="02020603050405020304" pitchFamily="18" charset="0"/>
              </a:rPr>
              <a:t>Yurduseven</a:t>
            </a:r>
            <a:r>
              <a:rPr lang="en-US" altLang="zh-CN" sz="1200" dirty="0">
                <a:latin typeface="Times New Roman" panose="02020603050405020304" pitchFamily="18" charset="0"/>
                <a:ea typeface="Times New Roman" panose="02020603050405020304" pitchFamily="18" charset="0"/>
              </a:rPr>
              <a:t>, O., </a:t>
            </a:r>
            <a:r>
              <a:rPr lang="en-US" altLang="zh-CN" sz="1200" dirty="0" err="1">
                <a:latin typeface="Times New Roman" panose="02020603050405020304" pitchFamily="18" charset="0"/>
                <a:ea typeface="Times New Roman" panose="02020603050405020304" pitchFamily="18" charset="0"/>
              </a:rPr>
              <a:t>Mancera</a:t>
            </a:r>
            <a:r>
              <a:rPr lang="en-US" altLang="zh-CN" sz="1200" dirty="0">
                <a:latin typeface="Times New Roman" panose="02020603050405020304" pitchFamily="18" charset="0"/>
                <a:ea typeface="Times New Roman" panose="02020603050405020304" pitchFamily="18" charset="0"/>
              </a:rPr>
              <a:t>, L. P., Bowen, P., &amp; </a:t>
            </a:r>
            <a:r>
              <a:rPr lang="en-US" altLang="zh-CN" sz="1200" dirty="0" err="1">
                <a:latin typeface="Times New Roman" panose="02020603050405020304" pitchFamily="18" charset="0"/>
                <a:ea typeface="Times New Roman" panose="02020603050405020304" pitchFamily="18" charset="0"/>
              </a:rPr>
              <a:t>Kundtz</a:t>
            </a:r>
            <a:r>
              <a:rPr lang="en-US" altLang="zh-CN" sz="1200" dirty="0">
                <a:latin typeface="Times New Roman" panose="02020603050405020304" pitchFamily="18" charset="0"/>
                <a:ea typeface="Times New Roman" panose="02020603050405020304" pitchFamily="18" charset="0"/>
              </a:rPr>
              <a:t>, N. B. (2017). Analysis of a waveguide-fed </a:t>
            </a:r>
            <a:r>
              <a:rPr lang="en-US" altLang="zh-CN" sz="1200" dirty="0" err="1">
                <a:latin typeface="Times New Roman" panose="02020603050405020304" pitchFamily="18" charset="0"/>
                <a:ea typeface="Times New Roman" panose="02020603050405020304" pitchFamily="18" charset="0"/>
              </a:rPr>
              <a:t>metasurface</a:t>
            </a:r>
            <a:r>
              <a:rPr lang="en-US" altLang="zh-CN" sz="1200" dirty="0">
                <a:latin typeface="Times New Roman" panose="02020603050405020304" pitchFamily="18" charset="0"/>
                <a:ea typeface="Times New Roman" panose="02020603050405020304" pitchFamily="18" charset="0"/>
              </a:rPr>
              <a:t> antenna. Physical Review Applied, 8(5), 054048. </a:t>
            </a:r>
            <a:endParaRPr lang="en-US" altLang="zh-CN" sz="1200" dirty="0" smtClean="0">
              <a:latin typeface="Times New Roman" panose="02020603050405020304" pitchFamily="18" charset="0"/>
              <a:ea typeface="Times New Roman" panose="02020603050405020304" pitchFamily="18" charset="0"/>
            </a:endParaRPr>
          </a:p>
          <a:p>
            <a:pPr marL="342900" lvl="0" indent="-342900" algn="just">
              <a:spcAft>
                <a:spcPts val="0"/>
              </a:spcAft>
              <a:buSzPts val="1000"/>
              <a:buFont typeface="+mj-lt"/>
              <a:buAutoNum type="arabicPeriod" startAt="14"/>
              <a:tabLst>
                <a:tab pos="296545" algn="l"/>
              </a:tabLst>
            </a:pPr>
            <a:r>
              <a:rPr lang="en-US" altLang="zh-CN" sz="1200" dirty="0">
                <a:latin typeface="Times New Roman" panose="02020603050405020304" pitchFamily="18" charset="0"/>
                <a:ea typeface="Times New Roman" panose="02020603050405020304" pitchFamily="18" charset="0"/>
              </a:rPr>
              <a:t>Li, S., Xu, F., Wan, X., Cui, T. J., &amp; </a:t>
            </a:r>
            <a:r>
              <a:rPr lang="en-US" altLang="zh-CN" sz="1200" dirty="0" err="1">
                <a:latin typeface="Times New Roman" panose="02020603050405020304" pitchFamily="18" charset="0"/>
                <a:ea typeface="Times New Roman" panose="02020603050405020304" pitchFamily="18" charset="0"/>
              </a:rPr>
              <a:t>Jin</a:t>
            </a:r>
            <a:r>
              <a:rPr lang="en-US" altLang="zh-CN" sz="1200" dirty="0">
                <a:latin typeface="Times New Roman" panose="02020603050405020304" pitchFamily="18" charset="0"/>
                <a:ea typeface="Times New Roman" panose="02020603050405020304" pitchFamily="18" charset="0"/>
              </a:rPr>
              <a:t>, Y.-Q. (2020). Programmable </a:t>
            </a:r>
            <a:r>
              <a:rPr lang="en-US" altLang="zh-CN" sz="1200" dirty="0" err="1">
                <a:latin typeface="Times New Roman" panose="02020603050405020304" pitchFamily="18" charset="0"/>
                <a:ea typeface="Times New Roman" panose="02020603050405020304" pitchFamily="18" charset="0"/>
              </a:rPr>
              <a:t>Metasurface</a:t>
            </a:r>
            <a:r>
              <a:rPr lang="en-US" altLang="zh-CN" sz="1200" dirty="0">
                <a:latin typeface="Times New Roman" panose="02020603050405020304" pitchFamily="18" charset="0"/>
                <a:ea typeface="Times New Roman" panose="02020603050405020304" pitchFamily="18" charset="0"/>
              </a:rPr>
              <a:t> Based on Substrate-Integrated Waveguide for Compact Dynamic-Pattern Antenna. IEEE Transactions on Antennas and Propagation. </a:t>
            </a:r>
            <a:endParaRPr lang="en-US" altLang="zh-CN" sz="1200" dirty="0" smtClean="0">
              <a:latin typeface="Times New Roman" panose="02020603050405020304" pitchFamily="18" charset="0"/>
              <a:ea typeface="Times New Roman" panose="02020603050405020304" pitchFamily="18" charset="0"/>
            </a:endParaRPr>
          </a:p>
          <a:p>
            <a:pPr marL="342900" lvl="0" indent="-342900" algn="just">
              <a:spcAft>
                <a:spcPts val="0"/>
              </a:spcAft>
              <a:buSzPts val="1000"/>
              <a:buFont typeface="+mj-lt"/>
              <a:buAutoNum type="arabicPeriod" startAt="14"/>
              <a:tabLst>
                <a:tab pos="296545" algn="l"/>
              </a:tabLst>
            </a:pPr>
            <a:r>
              <a:rPr lang="en-US" altLang="zh-CN" sz="1200" dirty="0">
                <a:latin typeface="Times New Roman" panose="02020603050405020304" pitchFamily="18" charset="0"/>
                <a:ea typeface="Times New Roman" panose="02020603050405020304" pitchFamily="18" charset="0"/>
              </a:rPr>
              <a:t>Zhang, L., Wan, X., Liu, S., Yin, J. Y., Zhang, Q., Wu, H. T., &amp; Cui, T. J. (2017). Realization of low scattering for a high-gain </a:t>
            </a:r>
            <a:r>
              <a:rPr lang="en-US" altLang="zh-CN" sz="1200" dirty="0" err="1">
                <a:latin typeface="Times New Roman" panose="02020603050405020304" pitchFamily="18" charset="0"/>
                <a:ea typeface="Times New Roman" panose="02020603050405020304" pitchFamily="18" charset="0"/>
              </a:rPr>
              <a:t>Fabry</a:t>
            </a:r>
            <a:r>
              <a:rPr lang="en-US" altLang="zh-CN" sz="1200" dirty="0">
                <a:latin typeface="Times New Roman" panose="02020603050405020304" pitchFamily="18" charset="0"/>
                <a:ea typeface="Times New Roman" panose="02020603050405020304" pitchFamily="18" charset="0"/>
              </a:rPr>
              <a:t>–Perot antenna using coding </a:t>
            </a:r>
            <a:r>
              <a:rPr lang="en-US" altLang="zh-CN" sz="1200" dirty="0" err="1">
                <a:latin typeface="Times New Roman" panose="02020603050405020304" pitchFamily="18" charset="0"/>
                <a:ea typeface="Times New Roman" panose="02020603050405020304" pitchFamily="18" charset="0"/>
              </a:rPr>
              <a:t>metasurface</a:t>
            </a:r>
            <a:r>
              <a:rPr lang="en-US" altLang="zh-CN" sz="1200" dirty="0">
                <a:latin typeface="Times New Roman" panose="02020603050405020304" pitchFamily="18" charset="0"/>
                <a:ea typeface="Times New Roman" panose="02020603050405020304" pitchFamily="18" charset="0"/>
              </a:rPr>
              <a:t>. IEEE Transactions on Antennas and Propagation, 65(7), 3374-3383</a:t>
            </a:r>
            <a:r>
              <a:rPr lang="en-US" altLang="zh-CN" sz="1200" dirty="0" smtClean="0">
                <a:latin typeface="Times New Roman" panose="02020603050405020304" pitchFamily="18" charset="0"/>
                <a:ea typeface="Times New Roman" panose="02020603050405020304" pitchFamily="18" charset="0"/>
              </a:rPr>
              <a:t>.</a:t>
            </a:r>
          </a:p>
          <a:p>
            <a:pPr marL="342900" lvl="0" indent="-342900" algn="just">
              <a:spcAft>
                <a:spcPts val="0"/>
              </a:spcAft>
              <a:buSzPts val="1000"/>
              <a:buFont typeface="+mj-lt"/>
              <a:buAutoNum type="arabicPeriod" startAt="14"/>
              <a:tabLst>
                <a:tab pos="296545" algn="l"/>
              </a:tabLst>
            </a:pPr>
            <a:r>
              <a:rPr lang="en-US" altLang="zh-CN" sz="1200" dirty="0">
                <a:latin typeface="Times New Roman" panose="02020603050405020304" pitchFamily="18" charset="0"/>
                <a:ea typeface="Times New Roman" panose="02020603050405020304" pitchFamily="18" charset="0"/>
              </a:rPr>
              <a:t>Tang, W., Dai, J. Y., Chen, M. Z., Wong, K.-K., Li, X., Zhao, X., . . . Cui, T. J. (2020). MIMO transmission through reconfigurable intelligent surface: System design, analysis, and implementation. IEEE Journal on Selected Areas in Communications. </a:t>
            </a:r>
            <a:endParaRPr lang="en-US" altLang="zh-CN" sz="1200" dirty="0" smtClean="0">
              <a:latin typeface="Times New Roman" panose="02020603050405020304" pitchFamily="18" charset="0"/>
              <a:ea typeface="Times New Roman" panose="02020603050405020304" pitchFamily="18" charset="0"/>
            </a:endParaRPr>
          </a:p>
          <a:p>
            <a:pPr marL="342900" lvl="0" indent="-342900" algn="just">
              <a:spcAft>
                <a:spcPts val="0"/>
              </a:spcAft>
              <a:buSzPts val="1000"/>
              <a:buFont typeface="+mj-lt"/>
              <a:buAutoNum type="arabicPeriod" startAt="14"/>
              <a:tabLst>
                <a:tab pos="296545" algn="l"/>
              </a:tabLst>
            </a:pPr>
            <a:r>
              <a:rPr lang="en-US" altLang="zh-CN" sz="1200" dirty="0" err="1" smtClean="0">
                <a:latin typeface="Times New Roman" panose="02020603050405020304" pitchFamily="18" charset="0"/>
                <a:ea typeface="Times New Roman" panose="02020603050405020304" pitchFamily="18" charset="0"/>
              </a:rPr>
              <a:t>Moccia</a:t>
            </a:r>
            <a:r>
              <a:rPr lang="en-US" altLang="zh-CN" sz="1200" dirty="0">
                <a:latin typeface="Times New Roman" panose="02020603050405020304" pitchFamily="18" charset="0"/>
                <a:ea typeface="Times New Roman" panose="02020603050405020304" pitchFamily="18" charset="0"/>
              </a:rPr>
              <a:t>, M., Liu, S., Wu, R. Y., </a:t>
            </a:r>
            <a:r>
              <a:rPr lang="en-US" altLang="zh-CN" sz="1200" dirty="0" err="1">
                <a:latin typeface="Times New Roman" panose="02020603050405020304" pitchFamily="18" charset="0"/>
                <a:ea typeface="Times New Roman" panose="02020603050405020304" pitchFamily="18" charset="0"/>
              </a:rPr>
              <a:t>Castaldi</a:t>
            </a:r>
            <a:r>
              <a:rPr lang="en-US" altLang="zh-CN" sz="1200" dirty="0">
                <a:latin typeface="Times New Roman" panose="02020603050405020304" pitchFamily="18" charset="0"/>
                <a:ea typeface="Times New Roman" panose="02020603050405020304" pitchFamily="18" charset="0"/>
              </a:rPr>
              <a:t>, G., </a:t>
            </a:r>
            <a:r>
              <a:rPr lang="en-US" altLang="zh-CN" sz="1200" dirty="0" err="1">
                <a:latin typeface="Times New Roman" panose="02020603050405020304" pitchFamily="18" charset="0"/>
                <a:ea typeface="Times New Roman" panose="02020603050405020304" pitchFamily="18" charset="0"/>
              </a:rPr>
              <a:t>Andreone</a:t>
            </a:r>
            <a:r>
              <a:rPr lang="en-US" altLang="zh-CN" sz="1200" dirty="0">
                <a:latin typeface="Times New Roman" panose="02020603050405020304" pitchFamily="18" charset="0"/>
                <a:ea typeface="Times New Roman" panose="02020603050405020304" pitchFamily="18" charset="0"/>
              </a:rPr>
              <a:t>, A., Cui, T. J., &amp; </a:t>
            </a:r>
            <a:r>
              <a:rPr lang="en-US" altLang="zh-CN" sz="1200" dirty="0" err="1">
                <a:latin typeface="Times New Roman" panose="02020603050405020304" pitchFamily="18" charset="0"/>
                <a:ea typeface="Times New Roman" panose="02020603050405020304" pitchFamily="18" charset="0"/>
              </a:rPr>
              <a:t>Galdi</a:t>
            </a:r>
            <a:r>
              <a:rPr lang="en-US" altLang="zh-CN" sz="1200" dirty="0">
                <a:latin typeface="Times New Roman" panose="02020603050405020304" pitchFamily="18" charset="0"/>
                <a:ea typeface="Times New Roman" panose="02020603050405020304" pitchFamily="18" charset="0"/>
              </a:rPr>
              <a:t>, V. (2017). Coding </a:t>
            </a:r>
            <a:r>
              <a:rPr lang="en-US" altLang="zh-CN" sz="1200" dirty="0" err="1">
                <a:latin typeface="Times New Roman" panose="02020603050405020304" pitchFamily="18" charset="0"/>
                <a:ea typeface="Times New Roman" panose="02020603050405020304" pitchFamily="18" charset="0"/>
              </a:rPr>
              <a:t>metasurfaces</a:t>
            </a:r>
            <a:r>
              <a:rPr lang="en-US" altLang="zh-CN" sz="1200" dirty="0">
                <a:latin typeface="Times New Roman" panose="02020603050405020304" pitchFamily="18" charset="0"/>
                <a:ea typeface="Times New Roman" panose="02020603050405020304" pitchFamily="18" charset="0"/>
              </a:rPr>
              <a:t> for diffuse scattering: scaling laws, bounds, and suboptimal design. Advanced Optical Materials, 5(19), 1700455. </a:t>
            </a:r>
            <a:endParaRPr lang="en-US" altLang="zh-CN" sz="1200" dirty="0" smtClean="0">
              <a:latin typeface="Times New Roman" panose="02020603050405020304" pitchFamily="18" charset="0"/>
              <a:ea typeface="Times New Roman" panose="02020603050405020304" pitchFamily="18" charset="0"/>
            </a:endParaRPr>
          </a:p>
          <a:p>
            <a:pPr marL="342900" lvl="0" indent="-342900" algn="just">
              <a:spcAft>
                <a:spcPts val="0"/>
              </a:spcAft>
              <a:buSzPts val="1000"/>
              <a:buFont typeface="+mj-lt"/>
              <a:buAutoNum type="arabicPeriod" startAt="14"/>
              <a:tabLst>
                <a:tab pos="296545" algn="l"/>
              </a:tabLst>
            </a:pPr>
            <a:r>
              <a:rPr lang="en-US" altLang="zh-CN" sz="1200" dirty="0" err="1">
                <a:latin typeface="Times New Roman" panose="02020603050405020304" pitchFamily="18" charset="0"/>
                <a:ea typeface="Times New Roman" panose="02020603050405020304" pitchFamily="18" charset="0"/>
              </a:rPr>
              <a:t>Rong</a:t>
            </a:r>
            <a:r>
              <a:rPr lang="en-US" altLang="zh-CN" sz="1200" dirty="0">
                <a:latin typeface="Times New Roman" panose="02020603050405020304" pitchFamily="18" charset="0"/>
                <a:ea typeface="Times New Roman" panose="02020603050405020304" pitchFamily="18" charset="0"/>
              </a:rPr>
              <a:t>, J., Ye, W., Zhang, S., &amp; Liu, Y. (2020). Frequency‐Coded Passive Multifunctional Elastic </a:t>
            </a:r>
            <a:r>
              <a:rPr lang="en-US" altLang="zh-CN" sz="1200" dirty="0" err="1">
                <a:latin typeface="Times New Roman" panose="02020603050405020304" pitchFamily="18" charset="0"/>
                <a:ea typeface="Times New Roman" panose="02020603050405020304" pitchFamily="18" charset="0"/>
              </a:rPr>
              <a:t>Metasurfaces</a:t>
            </a:r>
            <a:r>
              <a:rPr lang="en-US" altLang="zh-CN" sz="1200" dirty="0">
                <a:latin typeface="Times New Roman" panose="02020603050405020304" pitchFamily="18" charset="0"/>
                <a:ea typeface="Times New Roman" panose="02020603050405020304" pitchFamily="18" charset="0"/>
              </a:rPr>
              <a:t>. Advanced Functional Materials, 2005285. </a:t>
            </a:r>
            <a:endParaRPr lang="en-US" altLang="zh-CN" sz="1200" dirty="0" smtClean="0">
              <a:latin typeface="Times New Roman" panose="02020603050405020304" pitchFamily="18" charset="0"/>
              <a:ea typeface="Times New Roman" panose="02020603050405020304" pitchFamily="18" charset="0"/>
            </a:endParaRPr>
          </a:p>
          <a:p>
            <a:pPr marL="342900" lvl="0" indent="-342900" algn="just">
              <a:spcAft>
                <a:spcPts val="0"/>
              </a:spcAft>
              <a:buSzPts val="1000"/>
              <a:buFont typeface="+mj-lt"/>
              <a:buAutoNum type="arabicPeriod" startAt="14"/>
              <a:tabLst>
                <a:tab pos="296545" algn="l"/>
              </a:tabLst>
            </a:pPr>
            <a:r>
              <a:rPr lang="en-US" altLang="zh-CN" sz="1200" dirty="0" smtClean="0">
                <a:latin typeface="Times New Roman" panose="02020603050405020304" pitchFamily="18" charset="0"/>
                <a:ea typeface="Times New Roman" panose="02020603050405020304" pitchFamily="18" charset="0"/>
              </a:rPr>
              <a:t>Chen</a:t>
            </a:r>
            <a:r>
              <a:rPr lang="en-US" altLang="zh-CN" sz="1200" dirty="0">
                <a:latin typeface="Times New Roman" panose="02020603050405020304" pitchFamily="18" charset="0"/>
                <a:ea typeface="Times New Roman" panose="02020603050405020304" pitchFamily="18" charset="0"/>
              </a:rPr>
              <a:t>, M. Z., Cheng, Q., Xia, F., Rashid, A. K., Dai, J. Y., Zhang, C., . . . Cui, T. J. (2020). </a:t>
            </a:r>
            <a:r>
              <a:rPr lang="en-US" altLang="zh-CN" sz="1200" dirty="0" err="1">
                <a:latin typeface="Times New Roman" panose="02020603050405020304" pitchFamily="18" charset="0"/>
                <a:ea typeface="Times New Roman" panose="02020603050405020304" pitchFamily="18" charset="0"/>
              </a:rPr>
              <a:t>Metasurface</a:t>
            </a:r>
            <a:r>
              <a:rPr lang="en-US" altLang="zh-CN" sz="1200" dirty="0">
                <a:latin typeface="Times New Roman" panose="02020603050405020304" pitchFamily="18" charset="0"/>
                <a:ea typeface="Times New Roman" panose="02020603050405020304" pitchFamily="18" charset="0"/>
              </a:rPr>
              <a:t>‐Based Spatial </a:t>
            </a:r>
            <a:r>
              <a:rPr lang="en-US" altLang="zh-CN" sz="1200" dirty="0" err="1">
                <a:latin typeface="Times New Roman" panose="02020603050405020304" pitchFamily="18" charset="0"/>
                <a:ea typeface="Times New Roman" panose="02020603050405020304" pitchFamily="18" charset="0"/>
              </a:rPr>
              <a:t>Phasers</a:t>
            </a:r>
            <a:r>
              <a:rPr lang="en-US" altLang="zh-CN" sz="1200" dirty="0">
                <a:latin typeface="Times New Roman" panose="02020603050405020304" pitchFamily="18" charset="0"/>
                <a:ea typeface="Times New Roman" panose="02020603050405020304" pitchFamily="18" charset="0"/>
              </a:rPr>
              <a:t> for Analogue Signal Processing. Advanced Optical Materials, 8(18), 2000128. </a:t>
            </a:r>
            <a:endParaRPr lang="en-US" altLang="zh-CN" sz="1200" dirty="0" smtClean="0">
              <a:latin typeface="Times New Roman" panose="02020603050405020304" pitchFamily="18" charset="0"/>
              <a:ea typeface="Times New Roman" panose="02020603050405020304" pitchFamily="18" charset="0"/>
            </a:endParaRPr>
          </a:p>
          <a:p>
            <a:pPr marL="342900" lvl="0" indent="-342900" algn="just">
              <a:spcAft>
                <a:spcPts val="0"/>
              </a:spcAft>
              <a:buSzPts val="1000"/>
              <a:buFont typeface="+mj-lt"/>
              <a:buAutoNum type="arabicPeriod" startAt="14"/>
              <a:tabLst>
                <a:tab pos="296545" algn="l"/>
              </a:tabLst>
            </a:pPr>
            <a:r>
              <a:rPr lang="en-US" altLang="zh-CN" sz="1200" dirty="0">
                <a:latin typeface="Times New Roman" panose="02020603050405020304" pitchFamily="18" charset="0"/>
                <a:ea typeface="Times New Roman" panose="02020603050405020304" pitchFamily="18" charset="0"/>
              </a:rPr>
              <a:t>Bai, G. D., &amp; Cui, T. J. (2020). Representing Quantum Information with Digital Coding </a:t>
            </a:r>
            <a:r>
              <a:rPr lang="en-US" altLang="zh-CN" sz="1200" dirty="0" err="1">
                <a:latin typeface="Times New Roman" panose="02020603050405020304" pitchFamily="18" charset="0"/>
                <a:ea typeface="Times New Roman" panose="02020603050405020304" pitchFamily="18" charset="0"/>
              </a:rPr>
              <a:t>Metasurfaces</a:t>
            </a:r>
            <a:r>
              <a:rPr lang="en-US" altLang="zh-CN" sz="1200" dirty="0">
                <a:latin typeface="Times New Roman" panose="02020603050405020304" pitchFamily="18" charset="0"/>
                <a:ea typeface="Times New Roman" panose="02020603050405020304" pitchFamily="18" charset="0"/>
              </a:rPr>
              <a:t>. Advanced Science, 7(20), 2001648. </a:t>
            </a:r>
          </a:p>
          <a:p>
            <a:pPr marL="342900" lvl="0" indent="-342900" algn="just">
              <a:spcAft>
                <a:spcPts val="0"/>
              </a:spcAft>
              <a:buSzPts val="1000"/>
              <a:buFont typeface="+mj-lt"/>
              <a:buAutoNum type="arabicPeriod" startAt="14"/>
              <a:tabLst>
                <a:tab pos="296545" algn="l"/>
              </a:tabLst>
            </a:pPr>
            <a:r>
              <a:rPr lang="en-US" altLang="zh-CN" sz="1200" dirty="0">
                <a:latin typeface="Times New Roman" panose="02020603050405020304" pitchFamily="18" charset="0"/>
                <a:ea typeface="Times New Roman" panose="02020603050405020304" pitchFamily="18" charset="0"/>
              </a:rPr>
              <a:t>Wang, K., Zhao, J., Cheng, Q., &amp; Cui, T. J. (2014). Broadband and broad-angle low-scattering </a:t>
            </a:r>
            <a:r>
              <a:rPr lang="en-US" altLang="zh-CN" sz="1200" dirty="0" err="1">
                <a:latin typeface="Times New Roman" panose="02020603050405020304" pitchFamily="18" charset="0"/>
                <a:ea typeface="Times New Roman" panose="02020603050405020304" pitchFamily="18" charset="0"/>
              </a:rPr>
              <a:t>metasurface</a:t>
            </a:r>
            <a:r>
              <a:rPr lang="en-US" altLang="zh-CN" sz="1200" dirty="0">
                <a:latin typeface="Times New Roman" panose="02020603050405020304" pitchFamily="18" charset="0"/>
                <a:ea typeface="Times New Roman" panose="02020603050405020304" pitchFamily="18" charset="0"/>
              </a:rPr>
              <a:t> based on hybrid optimization algorithm. Scientific reports, 4, 5935. Wang</a:t>
            </a:r>
            <a:r>
              <a:rPr lang="en-US" altLang="zh-CN" sz="1200" dirty="0">
                <a:latin typeface="Times New Roman" panose="02020603050405020304" pitchFamily="18" charset="0"/>
                <a:ea typeface="Times New Roman" panose="02020603050405020304" pitchFamily="18" charset="0"/>
              </a:rPr>
              <a:t>, K., Zhao, J., Cheng, Q., &amp; Cui, T. J. (2014). Broadband and broad-angle low-scattering </a:t>
            </a:r>
            <a:r>
              <a:rPr lang="en-US" altLang="zh-CN" sz="1200" dirty="0" err="1">
                <a:latin typeface="Times New Roman" panose="02020603050405020304" pitchFamily="18" charset="0"/>
                <a:ea typeface="Times New Roman" panose="02020603050405020304" pitchFamily="18" charset="0"/>
              </a:rPr>
              <a:t>metasurface</a:t>
            </a:r>
            <a:r>
              <a:rPr lang="en-US" altLang="zh-CN" sz="1200" dirty="0">
                <a:latin typeface="Times New Roman" panose="02020603050405020304" pitchFamily="18" charset="0"/>
                <a:ea typeface="Times New Roman" panose="02020603050405020304" pitchFamily="18" charset="0"/>
              </a:rPr>
              <a:t> based on hybrid optimization algorithm. Scientific reports, 4, 5935. </a:t>
            </a:r>
            <a:endParaRPr lang="en-US" altLang="zh-CN" sz="1200" dirty="0" smtClean="0">
              <a:latin typeface="Times New Roman" panose="02020603050405020304" pitchFamily="18" charset="0"/>
              <a:ea typeface="Times New Roman" panose="02020603050405020304" pitchFamily="18" charset="0"/>
            </a:endParaRPr>
          </a:p>
          <a:p>
            <a:pPr marL="342900" lvl="0" indent="-342900" algn="just">
              <a:spcAft>
                <a:spcPts val="0"/>
              </a:spcAft>
              <a:buSzPts val="1000"/>
              <a:buFont typeface="+mj-lt"/>
              <a:buAutoNum type="arabicPeriod" startAt="14"/>
              <a:tabLst>
                <a:tab pos="296545" algn="l"/>
              </a:tabLst>
            </a:pPr>
            <a:r>
              <a:rPr lang="en-US" altLang="zh-CN" sz="1200" dirty="0">
                <a:latin typeface="Times New Roman" panose="02020603050405020304" pitchFamily="18" charset="0"/>
                <a:ea typeface="Times New Roman" panose="02020603050405020304" pitchFamily="18" charset="0"/>
              </a:rPr>
              <a:t>Han, X., Fan, Z., Liu, Z., Li, C., &amp; </a:t>
            </a:r>
            <a:r>
              <a:rPr lang="en-US" altLang="zh-CN" sz="1200" dirty="0" err="1">
                <a:latin typeface="Times New Roman" panose="02020603050405020304" pitchFamily="18" charset="0"/>
                <a:ea typeface="Times New Roman" panose="02020603050405020304" pitchFamily="18" charset="0"/>
              </a:rPr>
              <a:t>Guo</a:t>
            </a:r>
            <a:r>
              <a:rPr lang="en-US" altLang="zh-CN" sz="1200" dirty="0">
                <a:latin typeface="Times New Roman" panose="02020603050405020304" pitchFamily="18" charset="0"/>
                <a:ea typeface="Times New Roman" panose="02020603050405020304" pitchFamily="18" charset="0"/>
              </a:rPr>
              <a:t>, L. J. (2020). Inverse design of </a:t>
            </a:r>
            <a:r>
              <a:rPr lang="en-US" altLang="zh-CN" sz="1200" dirty="0" err="1">
                <a:latin typeface="Times New Roman" panose="02020603050405020304" pitchFamily="18" charset="0"/>
                <a:ea typeface="Times New Roman" panose="02020603050405020304" pitchFamily="18" charset="0"/>
              </a:rPr>
              <a:t>metasurface</a:t>
            </a:r>
            <a:r>
              <a:rPr lang="en-US" altLang="zh-CN" sz="1200" dirty="0">
                <a:latin typeface="Times New Roman" panose="02020603050405020304" pitchFamily="18" charset="0"/>
                <a:ea typeface="Times New Roman" panose="02020603050405020304" pitchFamily="18" charset="0"/>
              </a:rPr>
              <a:t> optical filters using deep neural network with high degrees of freedom. </a:t>
            </a:r>
            <a:r>
              <a:rPr lang="en-US" altLang="zh-CN" sz="1200" dirty="0" err="1">
                <a:latin typeface="Times New Roman" panose="02020603050405020304" pitchFamily="18" charset="0"/>
                <a:ea typeface="Times New Roman" panose="02020603050405020304" pitchFamily="18" charset="0"/>
              </a:rPr>
              <a:t>InfoMat</a:t>
            </a:r>
            <a:r>
              <a:rPr lang="en-US" altLang="zh-CN" sz="1200" dirty="0">
                <a:latin typeface="Times New Roman" panose="02020603050405020304" pitchFamily="18" charset="0"/>
                <a:ea typeface="Times New Roman" panose="02020603050405020304" pitchFamily="18" charset="0"/>
              </a:rPr>
              <a:t>. </a:t>
            </a:r>
            <a:endParaRPr lang="en-US" altLang="zh-CN" sz="1200" dirty="0" smtClean="0">
              <a:latin typeface="Times New Roman" panose="02020603050405020304" pitchFamily="18" charset="0"/>
              <a:ea typeface="Times New Roman" panose="02020603050405020304" pitchFamily="18" charset="0"/>
            </a:endParaRPr>
          </a:p>
          <a:p>
            <a:pPr marL="342900" lvl="0" indent="-342900" algn="just">
              <a:spcAft>
                <a:spcPts val="0"/>
              </a:spcAft>
              <a:buSzPts val="1000"/>
              <a:buFont typeface="+mj-lt"/>
              <a:buAutoNum type="arabicPeriod" startAt="14"/>
              <a:tabLst>
                <a:tab pos="296545" algn="l"/>
              </a:tabLst>
            </a:pPr>
            <a:r>
              <a:rPr lang="en-US" altLang="zh-CN" sz="1200" dirty="0">
                <a:latin typeface="Times New Roman" panose="02020603050405020304" pitchFamily="18" charset="0"/>
                <a:ea typeface="Times New Roman" panose="02020603050405020304" pitchFamily="18" charset="0"/>
              </a:rPr>
              <a:t>Shi, X., </a:t>
            </a:r>
            <a:r>
              <a:rPr lang="en-US" altLang="zh-CN" sz="1200" dirty="0" err="1">
                <a:latin typeface="Times New Roman" panose="02020603050405020304" pitchFamily="18" charset="0"/>
                <a:ea typeface="Times New Roman" panose="02020603050405020304" pitchFamily="18" charset="0"/>
              </a:rPr>
              <a:t>Qiu</a:t>
            </a:r>
            <a:r>
              <a:rPr lang="en-US" altLang="zh-CN" sz="1200" dirty="0">
                <a:latin typeface="Times New Roman" panose="02020603050405020304" pitchFamily="18" charset="0"/>
                <a:ea typeface="Times New Roman" panose="02020603050405020304" pitchFamily="18" charset="0"/>
              </a:rPr>
              <a:t>, T., Wang, J., Zhao, X., &amp; Qu, S. (2020). </a:t>
            </a:r>
            <a:r>
              <a:rPr lang="en-US" altLang="zh-CN" sz="1200" dirty="0" err="1">
                <a:latin typeface="Times New Roman" panose="02020603050405020304" pitchFamily="18" charset="0"/>
                <a:ea typeface="Times New Roman" panose="02020603050405020304" pitchFamily="18" charset="0"/>
              </a:rPr>
              <a:t>Metasurface</a:t>
            </a:r>
            <a:r>
              <a:rPr lang="en-US" altLang="zh-CN" sz="1200" dirty="0">
                <a:latin typeface="Times New Roman" panose="02020603050405020304" pitchFamily="18" charset="0"/>
                <a:ea typeface="Times New Roman" panose="02020603050405020304" pitchFamily="18" charset="0"/>
              </a:rPr>
              <a:t> inverse design using machine learning approaches. Journal of Physics D: Applied Physics, 53(27), 275105. </a:t>
            </a:r>
            <a:endParaRPr lang="en-US" altLang="zh-CN" sz="1200" dirty="0" smtClean="0">
              <a:latin typeface="Times New Roman" panose="02020603050405020304" pitchFamily="18" charset="0"/>
              <a:ea typeface="Times New Roman" panose="02020603050405020304" pitchFamily="18" charset="0"/>
            </a:endParaRPr>
          </a:p>
          <a:p>
            <a:pPr marL="342900" lvl="0" indent="-342900" algn="just">
              <a:spcAft>
                <a:spcPts val="0"/>
              </a:spcAft>
              <a:buSzPts val="1000"/>
              <a:buFont typeface="+mj-lt"/>
              <a:buAutoNum type="arabicPeriod" startAt="14"/>
              <a:tabLst>
                <a:tab pos="296545" algn="l"/>
              </a:tabLst>
            </a:pPr>
            <a:endParaRPr lang="en-US" altLang="zh-CN" sz="1200" dirty="0">
              <a:latin typeface="Times New Roman" panose="02020603050405020304" pitchFamily="18" charset="0"/>
              <a:ea typeface="Times New Roman" panose="02020603050405020304" pitchFamily="18" charset="0"/>
            </a:endParaRPr>
          </a:p>
          <a:p>
            <a:pPr marL="342900" lvl="0" indent="-342900" algn="just">
              <a:spcAft>
                <a:spcPts val="0"/>
              </a:spcAft>
              <a:buSzPts val="1000"/>
              <a:buFont typeface="Times New Roman" panose="02020603050405020304" pitchFamily="18" charset="0"/>
              <a:buAutoNum type="arabicPeriod" startAt="14"/>
              <a:tabLst>
                <a:tab pos="296545" algn="l"/>
              </a:tabLst>
            </a:pPr>
            <a:endParaRPr lang="en-US" altLang="zh-CN" sz="1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956833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WordArt 7"/>
          <p:cNvSpPr>
            <a:spLocks noChangeArrowheads="1" noChangeShapeType="1" noTextEdit="1"/>
          </p:cNvSpPr>
          <p:nvPr/>
        </p:nvSpPr>
        <p:spPr bwMode="gray">
          <a:xfrm>
            <a:off x="4038600" y="2895600"/>
            <a:ext cx="990600" cy="533400"/>
          </a:xfrm>
          <a:prstGeom prst="rect">
            <a:avLst/>
          </a:prstGeom>
        </p:spPr>
        <p:txBody>
          <a:bodyPr wrap="none" fromWordArt="1">
            <a:prstTxWarp prst="textFadeUp">
              <a:avLst>
                <a:gd name="adj" fmla="val 0"/>
              </a:avLst>
            </a:prstTxWarp>
          </a:bodyPr>
          <a:lstStyle/>
          <a:p>
            <a:pPr algn="ctr"/>
            <a:r>
              <a:rPr lang="zh-CN" altLang="en-US" sz="3600" kern="10" dirty="0">
                <a:ln w="38100">
                  <a:solidFill>
                    <a:srgbClr val="FFFFFF"/>
                  </a:solidFill>
                  <a:round/>
                  <a:headEnd/>
                  <a:tailEnd/>
                </a:ln>
                <a:gradFill rotWithShape="1">
                  <a:gsLst>
                    <a:gs pos="0">
                      <a:srgbClr val="06338E"/>
                    </a:gs>
                    <a:gs pos="100000">
                      <a:srgbClr val="2AA1DC"/>
                    </a:gs>
                  </a:gsLst>
                  <a:lin ang="0" scaled="1"/>
                </a:gradFill>
                <a:effectLst>
                  <a:outerShdw dist="35921" dir="2700000" sy="50000" rotWithShape="0">
                    <a:srgbClr val="5F5F5F">
                      <a:alpha val="70000"/>
                    </a:srgbClr>
                  </a:outerShdw>
                </a:effectLst>
                <a:latin typeface="Arial Black"/>
              </a:rPr>
              <a:t>谢谢</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486400"/>
            <a:ext cx="1371600" cy="13716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1" y="5486400"/>
            <a:ext cx="1676400" cy="13716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可编程超表面</a:t>
            </a:r>
            <a:endParaRPr lang="zh-CN" altLang="en-US" dirty="0"/>
          </a:p>
        </p:txBody>
      </p:sp>
      <p:sp>
        <p:nvSpPr>
          <p:cNvPr id="3" name="内容占位符 2"/>
          <p:cNvSpPr>
            <a:spLocks noGrp="1"/>
          </p:cNvSpPr>
          <p:nvPr>
            <p:ph idx="1"/>
          </p:nvPr>
        </p:nvSpPr>
        <p:spPr/>
        <p:txBody>
          <a:bodyPr/>
          <a:lstStyle/>
          <a:p>
            <a:r>
              <a:rPr lang="zh-CN" altLang="en-US" sz="2800" b="1" dirty="0" smtClean="0">
                <a:latin typeface="+mn-ea"/>
              </a:rPr>
              <a:t>传统光学器件</a:t>
            </a:r>
            <a:endParaRPr lang="en-US" altLang="zh-CN" sz="2800" b="1" dirty="0" smtClean="0">
              <a:latin typeface="+mn-ea"/>
            </a:endParaRPr>
          </a:p>
          <a:p>
            <a:pPr marL="0" indent="0">
              <a:buNone/>
            </a:pPr>
            <a:r>
              <a:rPr lang="zh-CN" altLang="en-US" sz="2000" b="1" dirty="0" smtClean="0">
                <a:latin typeface="+mn-ea"/>
              </a:rPr>
              <a:t>原理：</a:t>
            </a:r>
            <a:r>
              <a:rPr lang="zh-CN" altLang="en-US" sz="2000" dirty="0" smtClean="0">
                <a:latin typeface="+mn-ea"/>
              </a:rPr>
              <a:t>光波的折射</a:t>
            </a:r>
            <a:r>
              <a:rPr lang="zh-CN" altLang="en-US" sz="2000" dirty="0">
                <a:latin typeface="+mn-ea"/>
              </a:rPr>
              <a:t>、</a:t>
            </a:r>
            <a:r>
              <a:rPr lang="zh-CN" altLang="en-US" sz="2000" dirty="0" smtClean="0">
                <a:latin typeface="+mn-ea"/>
              </a:rPr>
              <a:t>反射、衍射</a:t>
            </a:r>
            <a:r>
              <a:rPr lang="zh-CN" altLang="en-US" sz="2000" dirty="0">
                <a:latin typeface="+mn-ea"/>
              </a:rPr>
              <a:t>等</a:t>
            </a:r>
            <a:r>
              <a:rPr lang="zh-CN" altLang="en-US" sz="2000" dirty="0" smtClean="0">
                <a:latin typeface="+mn-ea"/>
              </a:rPr>
              <a:t>基础光学理论</a:t>
            </a:r>
            <a:endParaRPr lang="en-US" altLang="zh-CN" sz="2000" dirty="0" smtClean="0">
              <a:latin typeface="+mn-ea"/>
            </a:endParaRPr>
          </a:p>
          <a:p>
            <a:pPr marL="0" indent="0">
              <a:buNone/>
            </a:pPr>
            <a:r>
              <a:rPr lang="zh-CN" altLang="en-US" sz="2000" b="1" dirty="0" smtClean="0">
                <a:latin typeface="+mn-ea"/>
              </a:rPr>
              <a:t>实现：</a:t>
            </a:r>
            <a:r>
              <a:rPr lang="zh-CN" altLang="en-US" sz="2000" dirty="0" smtClean="0">
                <a:latin typeface="+mn-ea"/>
              </a:rPr>
              <a:t>通过光程的累积实现光相位的变化，实现工作波长段光的聚焦、成像、分束等工作。</a:t>
            </a:r>
            <a:endParaRPr lang="en-US" altLang="zh-CN" sz="2000" dirty="0" smtClean="0">
              <a:latin typeface="+mn-ea"/>
            </a:endParaRPr>
          </a:p>
          <a:p>
            <a:pPr marL="0" indent="0">
              <a:buNone/>
            </a:pPr>
            <a:endParaRPr lang="en-US" altLang="zh-CN" sz="2000" dirty="0" smtClean="0">
              <a:latin typeface="+mn-ea"/>
            </a:endParaRPr>
          </a:p>
          <a:p>
            <a:r>
              <a:rPr lang="zh-CN" altLang="en-US" sz="2800" b="1" dirty="0">
                <a:latin typeface="+mn-ea"/>
              </a:rPr>
              <a:t>光学超</a:t>
            </a:r>
            <a:r>
              <a:rPr lang="zh-CN" altLang="en-US" sz="2800" b="1" dirty="0" smtClean="0">
                <a:latin typeface="+mn-ea"/>
              </a:rPr>
              <a:t>材料</a:t>
            </a:r>
            <a:endParaRPr lang="en-US" altLang="zh-CN" sz="2800" b="1" dirty="0" smtClean="0">
              <a:latin typeface="+mn-ea"/>
            </a:endParaRPr>
          </a:p>
          <a:p>
            <a:pPr lvl="1"/>
            <a:r>
              <a:rPr lang="zh-CN" altLang="en-US" sz="2400" b="1" dirty="0" smtClean="0">
                <a:latin typeface="+mn-ea"/>
              </a:rPr>
              <a:t>新型人工超材料</a:t>
            </a:r>
            <a:endParaRPr lang="en-US" altLang="zh-CN" sz="2400" b="1" dirty="0" smtClean="0">
              <a:latin typeface="+mn-ea"/>
            </a:endParaRPr>
          </a:p>
          <a:p>
            <a:pPr marL="457200" lvl="1" indent="0">
              <a:buNone/>
            </a:pPr>
            <a:r>
              <a:rPr lang="zh-CN" altLang="en-US" sz="2000" dirty="0" smtClean="0">
                <a:latin typeface="+mn-ea"/>
                <a:cs typeface="+mn-cs"/>
              </a:rPr>
              <a:t>具有奇特电磁特性的光学结构，如负折射、后向波传输、逆多普勒频移，可以利用空间相位累积调控电磁波的相位。</a:t>
            </a:r>
            <a:endParaRPr lang="en-US" altLang="zh-CN" sz="2000" dirty="0">
              <a:latin typeface="+mn-ea"/>
              <a:cs typeface="+mn-cs"/>
            </a:endParaRPr>
          </a:p>
          <a:p>
            <a:pPr lvl="1"/>
            <a:r>
              <a:rPr lang="zh-CN" altLang="en-US" sz="2400" b="1" dirty="0" smtClean="0">
                <a:latin typeface="+mn-ea"/>
              </a:rPr>
              <a:t>光学超表面</a:t>
            </a:r>
            <a:endParaRPr lang="en-US" altLang="zh-CN" sz="2400" b="1" dirty="0" smtClean="0">
              <a:latin typeface="+mn-ea"/>
            </a:endParaRPr>
          </a:p>
          <a:p>
            <a:pPr marL="457200" lvl="1" indent="0">
              <a:buNone/>
            </a:pPr>
            <a:r>
              <a:rPr lang="zh-CN" altLang="en-US" sz="2000" dirty="0" smtClean="0">
                <a:latin typeface="+mn-ea"/>
                <a:cs typeface="+mn-cs"/>
              </a:rPr>
              <a:t>二维形式的人工超</a:t>
            </a:r>
            <a:r>
              <a:rPr lang="zh-CN" altLang="en-US" sz="2000" dirty="0">
                <a:latin typeface="+mn-ea"/>
                <a:cs typeface="+mn-cs"/>
              </a:rPr>
              <a:t>材料</a:t>
            </a:r>
            <a:r>
              <a:rPr lang="zh-CN" altLang="en-US" sz="2000" dirty="0" smtClean="0">
                <a:latin typeface="+mn-ea"/>
                <a:cs typeface="+mn-cs"/>
              </a:rPr>
              <a:t>，一般由具有亚波长几何尺寸的基本单元周期性或非周期性排列组成。它们可以通过</a:t>
            </a:r>
            <a:r>
              <a:rPr lang="zh-CN" altLang="en-US" sz="2000" dirty="0">
                <a:latin typeface="+mn-ea"/>
                <a:cs typeface="+mn-cs"/>
              </a:rPr>
              <a:t>超薄电磁超表面两侧的相位和幅度的突变特性来调控电磁波的相位和幅度分布。</a:t>
            </a:r>
            <a:endParaRPr lang="en-US" altLang="zh-CN" sz="2400" b="1" dirty="0">
              <a:latin typeface="+mn-ea"/>
            </a:endParaRPr>
          </a:p>
          <a:p>
            <a:pPr marL="0" indent="0">
              <a:buNone/>
            </a:pPr>
            <a:endParaRPr lang="en-US" altLang="zh-CN" sz="2000" dirty="0" smtClean="0">
              <a:latin typeface="+mn-ea"/>
            </a:endParaRPr>
          </a:p>
          <a:p>
            <a:pPr marL="0" indent="0">
              <a:buNone/>
            </a:pPr>
            <a:endParaRPr lang="zh-CN" altLang="en-US" sz="1800" dirty="0"/>
          </a:p>
        </p:txBody>
      </p:sp>
    </p:spTree>
    <p:extLst>
      <p:ext uri="{BB962C8B-B14F-4D97-AF65-F5344CB8AC3E}">
        <p14:creationId xmlns:p14="http://schemas.microsoft.com/office/powerpoint/2010/main" val="17706350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电磁超表面</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00" y="838200"/>
            <a:ext cx="1639286" cy="1752600"/>
          </a:xfrm>
          <a:prstGeom prst="rect">
            <a:avLst/>
          </a:prstGeom>
        </p:spPr>
      </p:pic>
      <p:sp>
        <p:nvSpPr>
          <p:cNvPr id="5" name="标题 1"/>
          <p:cNvSpPr txBox="1">
            <a:spLocks/>
          </p:cNvSpPr>
          <p:nvPr/>
        </p:nvSpPr>
        <p:spPr bwMode="auto">
          <a:xfrm>
            <a:off x="2590800" y="805070"/>
            <a:ext cx="4267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zh-CN" altLang="en-US" sz="2000" kern="0" dirty="0" smtClean="0">
                <a:latin typeface="+mn-ea"/>
                <a:ea typeface="+mn-ea"/>
              </a:rPr>
              <a:t>负介电常数、磁导率</a:t>
            </a:r>
            <a:r>
              <a:rPr lang="en-US" altLang="zh-CN" sz="2000" kern="0" dirty="0" smtClean="0">
                <a:latin typeface="+mn-ea"/>
                <a:ea typeface="+mn-ea"/>
              </a:rPr>
              <a:t>	1968</a:t>
            </a:r>
            <a:endParaRPr lang="zh-CN" altLang="en-US" sz="2000" kern="0" dirty="0">
              <a:latin typeface="+mn-ea"/>
              <a:ea typeface="+mn-ea"/>
            </a:endParaRPr>
          </a:p>
        </p:txBody>
      </p:sp>
      <p:pic>
        <p:nvPicPr>
          <p:cNvPr id="6" name="图片 5"/>
          <p:cNvPicPr>
            <a:picLocks noChangeAspect="1"/>
          </p:cNvPicPr>
          <p:nvPr/>
        </p:nvPicPr>
        <p:blipFill>
          <a:blip r:embed="rId3"/>
          <a:stretch>
            <a:fillRect/>
          </a:stretch>
        </p:blipFill>
        <p:spPr>
          <a:xfrm>
            <a:off x="2743200" y="1371600"/>
            <a:ext cx="5503754" cy="1144526"/>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6925" y="2733880"/>
            <a:ext cx="2571750" cy="1781175"/>
          </a:xfrm>
          <a:prstGeom prst="rect">
            <a:avLst/>
          </a:prstGeom>
        </p:spPr>
      </p:pic>
      <p:sp>
        <p:nvSpPr>
          <p:cNvPr id="10" name="标题 1"/>
          <p:cNvSpPr txBox="1">
            <a:spLocks/>
          </p:cNvSpPr>
          <p:nvPr/>
        </p:nvSpPr>
        <p:spPr bwMode="auto">
          <a:xfrm>
            <a:off x="669700" y="2705100"/>
            <a:ext cx="45322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zh-CN" altLang="en-US" sz="2000" kern="0" dirty="0" smtClean="0">
                <a:latin typeface="+mn-ea"/>
                <a:ea typeface="+mn-ea"/>
              </a:rPr>
              <a:t>周期性亚波长结构</a:t>
            </a:r>
            <a:r>
              <a:rPr lang="en-US" altLang="zh-CN" sz="2000" kern="0" dirty="0" smtClean="0">
                <a:latin typeface="+mn-ea"/>
                <a:ea typeface="+mn-ea"/>
              </a:rPr>
              <a:t>	1996</a:t>
            </a:r>
            <a:endParaRPr lang="zh-CN" altLang="en-US" sz="2000" kern="0" dirty="0">
              <a:latin typeface="+mn-ea"/>
              <a:ea typeface="+mn-ea"/>
            </a:endParaRPr>
          </a:p>
        </p:txBody>
      </p:sp>
      <p:pic>
        <p:nvPicPr>
          <p:cNvPr id="11" name="图片 10"/>
          <p:cNvPicPr>
            <a:picLocks noChangeAspect="1"/>
          </p:cNvPicPr>
          <p:nvPr/>
        </p:nvPicPr>
        <p:blipFill>
          <a:blip r:embed="rId5"/>
          <a:stretch>
            <a:fillRect/>
          </a:stretch>
        </p:blipFill>
        <p:spPr>
          <a:xfrm>
            <a:off x="669700" y="3170583"/>
            <a:ext cx="5105400" cy="1618575"/>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850" y="4876954"/>
            <a:ext cx="1546986" cy="1546986"/>
          </a:xfrm>
          <a:prstGeom prst="rect">
            <a:avLst/>
          </a:prstGeom>
        </p:spPr>
      </p:pic>
      <p:sp>
        <p:nvSpPr>
          <p:cNvPr id="13" name="标题 1"/>
          <p:cNvSpPr txBox="1">
            <a:spLocks/>
          </p:cNvSpPr>
          <p:nvPr/>
        </p:nvSpPr>
        <p:spPr bwMode="auto">
          <a:xfrm>
            <a:off x="2743200" y="4979012"/>
            <a:ext cx="45322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zh-CN" altLang="en-US" sz="2000" kern="0" dirty="0" smtClean="0">
                <a:latin typeface="+mn-ea"/>
                <a:ea typeface="+mn-ea"/>
              </a:rPr>
              <a:t>实验得到负折射率</a:t>
            </a:r>
            <a:r>
              <a:rPr lang="en-US" altLang="zh-CN" sz="2000" kern="0" dirty="0" smtClean="0">
                <a:latin typeface="+mn-ea"/>
                <a:ea typeface="+mn-ea"/>
              </a:rPr>
              <a:t>	2001</a:t>
            </a:r>
            <a:endParaRPr lang="zh-CN" altLang="en-US" sz="2000" kern="0" dirty="0">
              <a:latin typeface="+mn-ea"/>
              <a:ea typeface="+mn-ea"/>
            </a:endParaRPr>
          </a:p>
        </p:txBody>
      </p:sp>
      <p:pic>
        <p:nvPicPr>
          <p:cNvPr id="14" name="图片 13"/>
          <p:cNvPicPr>
            <a:picLocks noChangeAspect="1"/>
          </p:cNvPicPr>
          <p:nvPr/>
        </p:nvPicPr>
        <p:blipFill>
          <a:blip r:embed="rId7"/>
          <a:stretch>
            <a:fillRect/>
          </a:stretch>
        </p:blipFill>
        <p:spPr>
          <a:xfrm>
            <a:off x="2590800" y="5548986"/>
            <a:ext cx="3161007" cy="722743"/>
          </a:xfrm>
          <a:prstGeom prst="rect">
            <a:avLst/>
          </a:prstGeom>
        </p:spPr>
      </p:pic>
      <p:pic>
        <p:nvPicPr>
          <p:cNvPr id="15" name="图片 14"/>
          <p:cNvPicPr>
            <a:picLocks noChangeAspect="1"/>
          </p:cNvPicPr>
          <p:nvPr/>
        </p:nvPicPr>
        <p:blipFill>
          <a:blip r:embed="rId8"/>
          <a:stretch>
            <a:fillRect/>
          </a:stretch>
        </p:blipFill>
        <p:spPr>
          <a:xfrm>
            <a:off x="6232171" y="4719557"/>
            <a:ext cx="1355434" cy="1833643"/>
          </a:xfrm>
          <a:prstGeom prst="rect">
            <a:avLst/>
          </a:prstGeom>
        </p:spPr>
      </p:pic>
      <p:sp>
        <p:nvSpPr>
          <p:cNvPr id="16" name="标题 1"/>
          <p:cNvSpPr txBox="1">
            <a:spLocks/>
          </p:cNvSpPr>
          <p:nvPr/>
        </p:nvSpPr>
        <p:spPr bwMode="auto">
          <a:xfrm>
            <a:off x="8246954" y="1239232"/>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[1]</a:t>
            </a:r>
            <a:endParaRPr lang="zh-CN" altLang="en-US" sz="1000" kern="0" dirty="0">
              <a:latin typeface="+mn-ea"/>
              <a:ea typeface="+mn-ea"/>
            </a:endParaRPr>
          </a:p>
        </p:txBody>
      </p:sp>
      <p:sp>
        <p:nvSpPr>
          <p:cNvPr id="17" name="标题 1"/>
          <p:cNvSpPr txBox="1">
            <a:spLocks/>
          </p:cNvSpPr>
          <p:nvPr/>
        </p:nvSpPr>
        <p:spPr bwMode="auto">
          <a:xfrm>
            <a:off x="5357592" y="3085454"/>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[2]</a:t>
            </a:r>
            <a:endParaRPr lang="zh-CN" altLang="en-US" sz="1000" kern="0" dirty="0">
              <a:latin typeface="+mn-ea"/>
              <a:ea typeface="+mn-ea"/>
            </a:endParaRPr>
          </a:p>
        </p:txBody>
      </p:sp>
      <p:sp>
        <p:nvSpPr>
          <p:cNvPr id="18" name="标题 1"/>
          <p:cNvSpPr txBox="1">
            <a:spLocks/>
          </p:cNvSpPr>
          <p:nvPr/>
        </p:nvSpPr>
        <p:spPr bwMode="auto">
          <a:xfrm>
            <a:off x="7587605" y="4686454"/>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[3]</a:t>
            </a:r>
            <a:endParaRPr lang="zh-CN" altLang="en-US" sz="1000" kern="0" dirty="0">
              <a:latin typeface="+mn-ea"/>
              <a:ea typeface="+mn-ea"/>
            </a:endParaRPr>
          </a:p>
        </p:txBody>
      </p:sp>
    </p:spTree>
    <p:extLst>
      <p:ext uri="{BB962C8B-B14F-4D97-AF65-F5344CB8AC3E}">
        <p14:creationId xmlns:p14="http://schemas.microsoft.com/office/powerpoint/2010/main" val="14807422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可编码超表面</a:t>
            </a:r>
            <a:endParaRPr lang="zh-CN" altLang="en-US" dirty="0"/>
          </a:p>
        </p:txBody>
      </p:sp>
      <p:pic>
        <p:nvPicPr>
          <p:cNvPr id="4" name="图片 3"/>
          <p:cNvPicPr/>
          <p:nvPr/>
        </p:nvPicPr>
        <p:blipFill rotWithShape="1">
          <a:blip r:embed="rId2"/>
          <a:srcRect b="52248"/>
          <a:stretch/>
        </p:blipFill>
        <p:spPr>
          <a:xfrm>
            <a:off x="685800" y="1278636"/>
            <a:ext cx="4547936" cy="1932605"/>
          </a:xfrm>
          <a:prstGeom prst="rect">
            <a:avLst/>
          </a:prstGeom>
        </p:spPr>
      </p:pic>
      <p:pic>
        <p:nvPicPr>
          <p:cNvPr id="6" name="图片 5"/>
          <p:cNvPicPr>
            <a:picLocks noChangeAspect="1"/>
          </p:cNvPicPr>
          <p:nvPr/>
        </p:nvPicPr>
        <p:blipFill>
          <a:blip r:embed="rId3"/>
          <a:stretch>
            <a:fillRect/>
          </a:stretch>
        </p:blipFill>
        <p:spPr>
          <a:xfrm>
            <a:off x="5486814" y="1905000"/>
            <a:ext cx="3667125" cy="2217712"/>
          </a:xfrm>
          <a:prstGeom prst="rect">
            <a:avLst/>
          </a:prstGeom>
        </p:spPr>
      </p:pic>
      <p:pic>
        <p:nvPicPr>
          <p:cNvPr id="7" name="图片 6"/>
          <p:cNvPicPr>
            <a:picLocks noChangeAspect="1"/>
          </p:cNvPicPr>
          <p:nvPr/>
        </p:nvPicPr>
        <p:blipFill>
          <a:blip r:embed="rId4"/>
          <a:stretch>
            <a:fillRect/>
          </a:stretch>
        </p:blipFill>
        <p:spPr>
          <a:xfrm>
            <a:off x="818147" y="4549170"/>
            <a:ext cx="6858000" cy="2000250"/>
          </a:xfrm>
          <a:prstGeom prst="rect">
            <a:avLst/>
          </a:prstGeom>
        </p:spPr>
      </p:pic>
      <p:sp>
        <p:nvSpPr>
          <p:cNvPr id="8" name="矩形 7"/>
          <p:cNvSpPr/>
          <p:nvPr/>
        </p:nvSpPr>
        <p:spPr>
          <a:xfrm>
            <a:off x="5548096" y="1278636"/>
            <a:ext cx="3544560" cy="369332"/>
          </a:xfrm>
          <a:prstGeom prst="rect">
            <a:avLst/>
          </a:prstGeom>
        </p:spPr>
        <p:txBody>
          <a:bodyPr wrap="none">
            <a:spAutoFit/>
          </a:bodyPr>
          <a:lstStyle/>
          <a:p>
            <a:r>
              <a:rPr lang="zh-CN" altLang="en-US" b="1" dirty="0"/>
              <a:t>2位编码超表面元素及其相位响应</a:t>
            </a:r>
          </a:p>
        </p:txBody>
      </p:sp>
      <p:sp>
        <p:nvSpPr>
          <p:cNvPr id="9" name="矩形 8"/>
          <p:cNvSpPr/>
          <p:nvPr/>
        </p:nvSpPr>
        <p:spPr>
          <a:xfrm>
            <a:off x="7598577" y="4743530"/>
            <a:ext cx="1474026" cy="923330"/>
          </a:xfrm>
          <a:prstGeom prst="rect">
            <a:avLst/>
          </a:prstGeom>
        </p:spPr>
        <p:txBody>
          <a:bodyPr wrap="square">
            <a:spAutoFit/>
          </a:bodyPr>
          <a:lstStyle/>
          <a:p>
            <a:r>
              <a:rPr lang="zh-CN" altLang="en-US" b="1" dirty="0" smtClean="0"/>
              <a:t>使用</a:t>
            </a:r>
            <a:r>
              <a:rPr lang="en-US" altLang="zh-CN" b="1" dirty="0" smtClean="0"/>
              <a:t>FPGA</a:t>
            </a:r>
            <a:r>
              <a:rPr lang="zh-CN" altLang="en-US" b="1" dirty="0" smtClean="0"/>
              <a:t>调控超表面编码</a:t>
            </a:r>
            <a:endParaRPr lang="zh-CN" altLang="en-US" b="1" dirty="0"/>
          </a:p>
        </p:txBody>
      </p:sp>
      <p:sp>
        <p:nvSpPr>
          <p:cNvPr id="12" name="矩形 11"/>
          <p:cNvSpPr/>
          <p:nvPr/>
        </p:nvSpPr>
        <p:spPr>
          <a:xfrm>
            <a:off x="2527300" y="3843893"/>
            <a:ext cx="2973891" cy="369332"/>
          </a:xfrm>
          <a:prstGeom prst="rect">
            <a:avLst/>
          </a:prstGeom>
        </p:spPr>
        <p:txBody>
          <a:bodyPr wrap="none">
            <a:spAutoFit/>
          </a:bodyPr>
          <a:lstStyle/>
          <a:p>
            <a:r>
              <a:rPr lang="zh-CN" altLang="en-US" b="1" dirty="0" smtClean="0"/>
              <a:t>超表面整体结构与单元设计</a:t>
            </a:r>
            <a:endParaRPr lang="zh-CN" altLang="en-US" b="1" dirty="0"/>
          </a:p>
        </p:txBody>
      </p:sp>
      <p:sp>
        <p:nvSpPr>
          <p:cNvPr id="10" name="标题 1"/>
          <p:cNvSpPr txBox="1">
            <a:spLocks/>
          </p:cNvSpPr>
          <p:nvPr/>
        </p:nvSpPr>
        <p:spPr bwMode="auto">
          <a:xfrm>
            <a:off x="5163792" y="1097542"/>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[4]</a:t>
            </a:r>
            <a:endParaRPr lang="zh-CN" altLang="en-US" sz="1000" kern="0" dirty="0">
              <a:latin typeface="+mn-ea"/>
              <a:ea typeface="+mn-ea"/>
            </a:endParaRPr>
          </a:p>
        </p:txBody>
      </p:sp>
      <p:cxnSp>
        <p:nvCxnSpPr>
          <p:cNvPr id="5" name="直接连接符 4"/>
          <p:cNvCxnSpPr/>
          <p:nvPr/>
        </p:nvCxnSpPr>
        <p:spPr>
          <a:xfrm flipV="1">
            <a:off x="3581400" y="1905000"/>
            <a:ext cx="0" cy="990600"/>
          </a:xfrm>
          <a:prstGeom prst="line">
            <a:avLst/>
          </a:prstGeom>
          <a:ln>
            <a:prstDash val="sysDot"/>
          </a:ln>
        </p:spPr>
        <p:style>
          <a:lnRef idx="2">
            <a:schemeClr val="dk1"/>
          </a:lnRef>
          <a:fillRef idx="0">
            <a:schemeClr val="dk1"/>
          </a:fillRef>
          <a:effectRef idx="1">
            <a:schemeClr val="dk1"/>
          </a:effectRef>
          <a:fontRef idx="minor">
            <a:schemeClr val="tx1"/>
          </a:fontRef>
        </p:style>
      </p:cxnSp>
      <p:cxnSp>
        <p:nvCxnSpPr>
          <p:cNvPr id="14" name="直接连接符 13"/>
          <p:cNvCxnSpPr/>
          <p:nvPr/>
        </p:nvCxnSpPr>
        <p:spPr>
          <a:xfrm flipH="1" flipV="1">
            <a:off x="4247147" y="1905000"/>
            <a:ext cx="2932" cy="1040812"/>
          </a:xfrm>
          <a:prstGeom prst="line">
            <a:avLst/>
          </a:prstGeom>
          <a:ln>
            <a:prstDash val="sysDot"/>
          </a:ln>
        </p:spPr>
        <p:style>
          <a:lnRef idx="2">
            <a:schemeClr val="dk1"/>
          </a:lnRef>
          <a:fillRef idx="0">
            <a:schemeClr val="dk1"/>
          </a:fillRef>
          <a:effectRef idx="1">
            <a:schemeClr val="dk1"/>
          </a:effectRef>
          <a:fontRef idx="minor">
            <a:schemeClr val="tx1"/>
          </a:fontRef>
        </p:style>
      </p:cxnSp>
      <p:pic>
        <p:nvPicPr>
          <p:cNvPr id="17" name="图片 16"/>
          <p:cNvPicPr/>
          <p:nvPr/>
        </p:nvPicPr>
        <p:blipFill rotWithShape="1">
          <a:blip r:embed="rId5"/>
          <a:srcRect b="63712"/>
          <a:stretch/>
        </p:blipFill>
        <p:spPr>
          <a:xfrm>
            <a:off x="533400" y="3285976"/>
            <a:ext cx="1993900" cy="1188458"/>
          </a:xfrm>
          <a:prstGeom prst="rect">
            <a:avLst/>
          </a:prstGeom>
        </p:spPr>
      </p:pic>
    </p:spTree>
    <p:extLst>
      <p:ext uri="{BB962C8B-B14F-4D97-AF65-F5344CB8AC3E}">
        <p14:creationId xmlns:p14="http://schemas.microsoft.com/office/powerpoint/2010/main" val="217563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52400"/>
            <a:ext cx="6324600" cy="381000"/>
          </a:xfrm>
        </p:spPr>
        <p:txBody>
          <a:bodyPr/>
          <a:lstStyle/>
          <a:p>
            <a:r>
              <a:rPr lang="zh-CN" altLang="en-US" dirty="0" smtClean="0"/>
              <a:t>可编码超表面类型</a:t>
            </a:r>
            <a:r>
              <a:rPr lang="en-US" altLang="zh-CN" dirty="0" smtClean="0"/>
              <a:t>——P-B</a:t>
            </a:r>
            <a:r>
              <a:rPr lang="zh-CN" altLang="en-US" dirty="0" smtClean="0"/>
              <a:t>超表面</a:t>
            </a:r>
            <a:endParaRPr lang="zh-CN" altLang="en-US" dirty="0"/>
          </a:p>
        </p:txBody>
      </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605302" y="685800"/>
            <a:ext cx="3276600" cy="3276600"/>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238766287"/>
              </p:ext>
            </p:extLst>
          </p:nvPr>
        </p:nvGraphicFramePr>
        <p:xfrm>
          <a:off x="3879086" y="713232"/>
          <a:ext cx="5267962" cy="365760"/>
        </p:xfrm>
        <a:graphic>
          <a:graphicData uri="http://schemas.openxmlformats.org/drawingml/2006/table">
            <a:tbl>
              <a:tblPr firstRow="1" firstCol="1" bandRow="1">
                <a:tableStyleId>{5940675A-B579-460E-94D1-54222C63F5DA}</a:tableStyleId>
              </a:tblPr>
              <a:tblGrid>
                <a:gridCol w="690098">
                  <a:extLst>
                    <a:ext uri="{9D8B030D-6E8A-4147-A177-3AD203B41FA5}">
                      <a16:colId xmlns:a16="http://schemas.microsoft.com/office/drawing/2014/main" val="4189991339"/>
                    </a:ext>
                  </a:extLst>
                </a:gridCol>
                <a:gridCol w="572233">
                  <a:extLst>
                    <a:ext uri="{9D8B030D-6E8A-4147-A177-3AD203B41FA5}">
                      <a16:colId xmlns:a16="http://schemas.microsoft.com/office/drawing/2014/main" val="2172464918"/>
                    </a:ext>
                  </a:extLst>
                </a:gridCol>
                <a:gridCol w="572233">
                  <a:extLst>
                    <a:ext uri="{9D8B030D-6E8A-4147-A177-3AD203B41FA5}">
                      <a16:colId xmlns:a16="http://schemas.microsoft.com/office/drawing/2014/main" val="487193544"/>
                    </a:ext>
                  </a:extLst>
                </a:gridCol>
                <a:gridCol w="572233">
                  <a:extLst>
                    <a:ext uri="{9D8B030D-6E8A-4147-A177-3AD203B41FA5}">
                      <a16:colId xmlns:a16="http://schemas.microsoft.com/office/drawing/2014/main" val="742784839"/>
                    </a:ext>
                  </a:extLst>
                </a:gridCol>
                <a:gridCol w="572233">
                  <a:extLst>
                    <a:ext uri="{9D8B030D-6E8A-4147-A177-3AD203B41FA5}">
                      <a16:colId xmlns:a16="http://schemas.microsoft.com/office/drawing/2014/main" val="2742021888"/>
                    </a:ext>
                  </a:extLst>
                </a:gridCol>
                <a:gridCol w="572233">
                  <a:extLst>
                    <a:ext uri="{9D8B030D-6E8A-4147-A177-3AD203B41FA5}">
                      <a16:colId xmlns:a16="http://schemas.microsoft.com/office/drawing/2014/main" val="1652498307"/>
                    </a:ext>
                  </a:extLst>
                </a:gridCol>
                <a:gridCol w="572233">
                  <a:extLst>
                    <a:ext uri="{9D8B030D-6E8A-4147-A177-3AD203B41FA5}">
                      <a16:colId xmlns:a16="http://schemas.microsoft.com/office/drawing/2014/main" val="4175936087"/>
                    </a:ext>
                  </a:extLst>
                </a:gridCol>
                <a:gridCol w="572233">
                  <a:extLst>
                    <a:ext uri="{9D8B030D-6E8A-4147-A177-3AD203B41FA5}">
                      <a16:colId xmlns:a16="http://schemas.microsoft.com/office/drawing/2014/main" val="4244249640"/>
                    </a:ext>
                  </a:extLst>
                </a:gridCol>
                <a:gridCol w="572233">
                  <a:extLst>
                    <a:ext uri="{9D8B030D-6E8A-4147-A177-3AD203B41FA5}">
                      <a16:colId xmlns:a16="http://schemas.microsoft.com/office/drawing/2014/main" val="84741355"/>
                    </a:ext>
                  </a:extLst>
                </a:gridCol>
              </a:tblGrid>
              <a:tr h="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sz="1200" kern="100" dirty="0" smtClean="0">
                          <a:effectLst/>
                        </a:rPr>
                        <a:t>相移</a:t>
                      </a:r>
                      <a:r>
                        <a:rPr lang="en-US" altLang="zh-CN" sz="1200" kern="100" dirty="0" smtClean="0">
                          <a:effectLst/>
                        </a:rPr>
                        <a:t>(°)</a:t>
                      </a:r>
                      <a:endParaRPr lang="zh-CN" altLang="zh-CN" sz="1200" kern="100" dirty="0" smtClean="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200" kern="100" dirty="0" smtClean="0">
                          <a:effectLst/>
                        </a:rPr>
                        <a:t>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spcAft>
                          <a:spcPts val="0"/>
                        </a:spcAft>
                      </a:pPr>
                      <a:r>
                        <a:rPr lang="en-US" sz="1200" kern="100" dirty="0">
                          <a:effectLst/>
                        </a:rPr>
                        <a:t>±</a:t>
                      </a:r>
                      <a:r>
                        <a:rPr lang="en-US" sz="1200" kern="100" dirty="0" smtClean="0">
                          <a:effectLst/>
                        </a:rPr>
                        <a:t>45</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200" kern="100" dirty="0">
                          <a:effectLst/>
                        </a:rPr>
                        <a:t>±</a:t>
                      </a:r>
                      <a:r>
                        <a:rPr lang="en-US" sz="1200" kern="100" dirty="0" smtClean="0">
                          <a:effectLst/>
                        </a:rPr>
                        <a:t>90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200" kern="100" dirty="0">
                          <a:effectLst/>
                        </a:rPr>
                        <a:t>±</a:t>
                      </a:r>
                      <a:r>
                        <a:rPr lang="en-US" sz="1200" kern="100" dirty="0" smtClean="0">
                          <a:effectLst/>
                        </a:rPr>
                        <a:t>135</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200" kern="100" dirty="0">
                          <a:effectLst/>
                        </a:rPr>
                        <a:t>±</a:t>
                      </a:r>
                      <a:r>
                        <a:rPr lang="en-US" sz="1200" kern="100" dirty="0" smtClean="0">
                          <a:effectLst/>
                        </a:rPr>
                        <a:t>180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200" kern="100" dirty="0">
                          <a:effectLst/>
                        </a:rPr>
                        <a:t>±</a:t>
                      </a:r>
                      <a:r>
                        <a:rPr lang="en-US" sz="1200" kern="100" dirty="0" smtClean="0">
                          <a:effectLst/>
                        </a:rPr>
                        <a:t>225</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200" kern="100" dirty="0">
                          <a:effectLst/>
                        </a:rPr>
                        <a:t>±</a:t>
                      </a:r>
                      <a:r>
                        <a:rPr lang="en-US" sz="1200" kern="100" dirty="0" smtClean="0">
                          <a:effectLst/>
                        </a:rPr>
                        <a:t>270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200" kern="100" dirty="0">
                          <a:effectLst/>
                        </a:rPr>
                        <a:t>±</a:t>
                      </a:r>
                      <a:r>
                        <a:rPr lang="en-US" sz="1200" kern="100" dirty="0" smtClean="0">
                          <a:effectLst/>
                        </a:rPr>
                        <a:t>315</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6049947"/>
                  </a:ext>
                </a:extLst>
              </a:tr>
              <a:tr h="0">
                <a:tc>
                  <a:txBody>
                    <a:bodyPr/>
                    <a:lstStyle/>
                    <a:p>
                      <a:pPr algn="just">
                        <a:spcAft>
                          <a:spcPts val="0"/>
                        </a:spcAft>
                      </a:pPr>
                      <a:r>
                        <a:rPr lang="zh-CN" sz="1200" kern="100">
                          <a:effectLst/>
                        </a:rPr>
                        <a:t>编码</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just">
                        <a:spcAft>
                          <a:spcPts val="0"/>
                        </a:spcAft>
                      </a:pPr>
                      <a:r>
                        <a:rPr lang="en-US" sz="1200" kern="100">
                          <a:effectLst/>
                        </a:rPr>
                        <a:t>000</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200" kern="100">
                          <a:effectLst/>
                        </a:rPr>
                        <a:t>001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200" kern="100" dirty="0">
                          <a:effectLst/>
                        </a:rPr>
                        <a:t>010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200" kern="100" dirty="0">
                          <a:effectLst/>
                        </a:rPr>
                        <a:t>011</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200" kern="100" dirty="0">
                          <a:effectLst/>
                        </a:rPr>
                        <a:t>100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200" kern="100" dirty="0">
                          <a:effectLst/>
                        </a:rPr>
                        <a:t>101</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200" kern="100" dirty="0">
                          <a:effectLst/>
                        </a:rPr>
                        <a:t>110</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200" kern="100" dirty="0">
                          <a:effectLst/>
                        </a:rPr>
                        <a:t>111</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27515815"/>
                  </a:ext>
                </a:extLst>
              </a:tr>
            </a:tbl>
          </a:graphicData>
        </a:graphic>
      </p:graphicFrame>
      <p:pic>
        <p:nvPicPr>
          <p:cNvPr id="8" name="图片 7"/>
          <p:cNvPicPr>
            <a:picLocks noChangeAspect="1"/>
          </p:cNvPicPr>
          <p:nvPr/>
        </p:nvPicPr>
        <p:blipFill rotWithShape="1">
          <a:blip r:embed="rId4"/>
          <a:srcRect t="21025"/>
          <a:stretch/>
        </p:blipFill>
        <p:spPr>
          <a:xfrm>
            <a:off x="4390388" y="1155192"/>
            <a:ext cx="4591050" cy="519228"/>
          </a:xfrm>
          <a:prstGeom prst="rect">
            <a:avLst/>
          </a:prstGeom>
        </p:spPr>
      </p:pic>
      <p:pic>
        <p:nvPicPr>
          <p:cNvPr id="9" name="图片 8"/>
          <p:cNvPicPr>
            <a:picLocks noChangeAspect="1"/>
          </p:cNvPicPr>
          <p:nvPr/>
        </p:nvPicPr>
        <p:blipFill>
          <a:blip r:embed="rId5"/>
          <a:stretch>
            <a:fillRect/>
          </a:stretch>
        </p:blipFill>
        <p:spPr>
          <a:xfrm>
            <a:off x="3876038" y="1688592"/>
            <a:ext cx="5257800" cy="2857500"/>
          </a:xfrm>
          <a:prstGeom prst="rect">
            <a:avLst/>
          </a:prstGeom>
        </p:spPr>
      </p:pic>
      <p:pic>
        <p:nvPicPr>
          <p:cNvPr id="10" name="图片 9"/>
          <p:cNvPicPr>
            <a:picLocks noChangeAspect="1"/>
          </p:cNvPicPr>
          <p:nvPr/>
        </p:nvPicPr>
        <p:blipFill>
          <a:blip r:embed="rId6"/>
          <a:stretch>
            <a:fillRect/>
          </a:stretch>
        </p:blipFill>
        <p:spPr>
          <a:xfrm>
            <a:off x="238758" y="4114800"/>
            <a:ext cx="3637280" cy="2590800"/>
          </a:xfrm>
          <a:prstGeom prst="rect">
            <a:avLst/>
          </a:prstGeom>
        </p:spPr>
      </p:pic>
      <p:pic>
        <p:nvPicPr>
          <p:cNvPr id="11" name="图片 10"/>
          <p:cNvPicPr>
            <a:picLocks noChangeAspect="1"/>
          </p:cNvPicPr>
          <p:nvPr/>
        </p:nvPicPr>
        <p:blipFill>
          <a:blip r:embed="rId7"/>
          <a:stretch>
            <a:fillRect/>
          </a:stretch>
        </p:blipFill>
        <p:spPr>
          <a:xfrm>
            <a:off x="4083100" y="4560237"/>
            <a:ext cx="2421838" cy="2131217"/>
          </a:xfrm>
          <a:prstGeom prst="rect">
            <a:avLst/>
          </a:prstGeom>
        </p:spPr>
      </p:pic>
      <p:sp>
        <p:nvSpPr>
          <p:cNvPr id="13" name="Rectangle 2"/>
          <p:cNvSpPr>
            <a:spLocks noChangeArrowheads="1"/>
          </p:cNvSpPr>
          <p:nvPr/>
        </p:nvSpPr>
        <p:spPr bwMode="auto">
          <a:xfrm>
            <a:off x="6185411" y="5242943"/>
            <a:ext cx="29616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OAM</a:t>
            </a:r>
            <a:r>
              <a:rPr kumimoji="0" lang="zh-CN" altLang="en-US"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编码可以被描述：</a:t>
            </a:r>
            <a:endParaRPr kumimoji="0" lang="zh-CN" altLang="en-US" sz="1000" b="0" i="0" u="none" strike="noStrike" cap="none" normalizeH="0" baseline="0" dirty="0" smtClean="0">
              <a:ln>
                <a:noFill/>
              </a:ln>
              <a:solidFill>
                <a:schemeClr val="tx1"/>
              </a:solidFill>
              <a:effectLst/>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4067234537"/>
              </p:ext>
            </p:extLst>
          </p:nvPr>
        </p:nvGraphicFramePr>
        <p:xfrm>
          <a:off x="6646863" y="5800725"/>
          <a:ext cx="2476500" cy="347663"/>
        </p:xfrm>
        <a:graphic>
          <a:graphicData uri="http://schemas.openxmlformats.org/presentationml/2006/ole">
            <mc:AlternateContent xmlns:mc="http://schemas.openxmlformats.org/markup-compatibility/2006">
              <mc:Choice xmlns:v="urn:schemas-microsoft-com:vml" Requires="v">
                <p:oleObj spid="_x0000_s1043" name="Equation" r:id="rId8" imgW="2476440" imgH="342720" progId="Equation.DSMT4">
                  <p:embed/>
                </p:oleObj>
              </mc:Choice>
              <mc:Fallback>
                <p:oleObj name="Equation" r:id="rId8" imgW="2476440" imgH="342720" progId="Equation.DSMT4">
                  <p:embed/>
                  <p:pic>
                    <p:nvPicPr>
                      <p:cNvPr id="0" name="Object 1"/>
                      <p:cNvPicPr>
                        <a:picLocks noChangeAspect="1" noChangeArrowheads="1"/>
                      </p:cNvPicPr>
                      <p:nvPr/>
                    </p:nvPicPr>
                    <p:blipFill>
                      <a:blip r:embed="rId9"/>
                      <a:srcRect/>
                      <a:stretch>
                        <a:fillRect/>
                      </a:stretch>
                    </p:blipFill>
                    <p:spPr bwMode="auto">
                      <a:xfrm>
                        <a:off x="6646863" y="5800725"/>
                        <a:ext cx="2476500" cy="34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矩形 14"/>
          <p:cNvSpPr/>
          <p:nvPr/>
        </p:nvSpPr>
        <p:spPr>
          <a:xfrm>
            <a:off x="4495800" y="1213426"/>
            <a:ext cx="381000" cy="429768"/>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solidFill>
                <a:srgbClr val="FF0000"/>
              </a:solidFill>
            </a:endParaRPr>
          </a:p>
        </p:txBody>
      </p:sp>
      <p:sp>
        <p:nvSpPr>
          <p:cNvPr id="16" name="矩形 15"/>
          <p:cNvSpPr/>
          <p:nvPr/>
        </p:nvSpPr>
        <p:spPr>
          <a:xfrm>
            <a:off x="6456363" y="1213426"/>
            <a:ext cx="381000" cy="429768"/>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solidFill>
                <a:srgbClr val="FF0000"/>
              </a:solidFill>
            </a:endParaRPr>
          </a:p>
        </p:txBody>
      </p:sp>
      <p:sp>
        <p:nvSpPr>
          <p:cNvPr id="17" name="矩形 16"/>
          <p:cNvSpPr/>
          <p:nvPr/>
        </p:nvSpPr>
        <p:spPr>
          <a:xfrm>
            <a:off x="5478271" y="1213426"/>
            <a:ext cx="381000" cy="429768"/>
          </a:xfrm>
          <a:prstGeom prst="rect">
            <a:avLst/>
          </a:prstGeom>
          <a:noFill/>
          <a:ln w="38100">
            <a:solidFill>
              <a:srgbClr val="7030A0"/>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solidFill>
                <a:srgbClr val="FF0000"/>
              </a:solidFill>
            </a:endParaRPr>
          </a:p>
        </p:txBody>
      </p:sp>
      <p:sp>
        <p:nvSpPr>
          <p:cNvPr id="18" name="矩形 17"/>
          <p:cNvSpPr/>
          <p:nvPr/>
        </p:nvSpPr>
        <p:spPr>
          <a:xfrm>
            <a:off x="4495800" y="1213426"/>
            <a:ext cx="381000" cy="429768"/>
          </a:xfrm>
          <a:prstGeom prst="rect">
            <a:avLst/>
          </a:prstGeom>
          <a:noFill/>
          <a:ln w="38100">
            <a:solidFill>
              <a:srgbClr val="7030A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solidFill>
                <a:srgbClr val="FF0000"/>
              </a:solidFill>
            </a:endParaRPr>
          </a:p>
        </p:txBody>
      </p:sp>
      <p:sp>
        <p:nvSpPr>
          <p:cNvPr id="19" name="矩形 18"/>
          <p:cNvSpPr/>
          <p:nvPr/>
        </p:nvSpPr>
        <p:spPr>
          <a:xfrm>
            <a:off x="6456363" y="1213426"/>
            <a:ext cx="381000" cy="429768"/>
          </a:xfrm>
          <a:prstGeom prst="rect">
            <a:avLst/>
          </a:prstGeom>
          <a:noFill/>
          <a:ln w="38100">
            <a:solidFill>
              <a:srgbClr val="7030A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solidFill>
                <a:srgbClr val="FF0000"/>
              </a:solidFill>
            </a:endParaRPr>
          </a:p>
        </p:txBody>
      </p:sp>
      <p:sp>
        <p:nvSpPr>
          <p:cNvPr id="20" name="矩形 19"/>
          <p:cNvSpPr/>
          <p:nvPr/>
        </p:nvSpPr>
        <p:spPr>
          <a:xfrm>
            <a:off x="7460170" y="1213426"/>
            <a:ext cx="381000" cy="429768"/>
          </a:xfrm>
          <a:prstGeom prst="rect">
            <a:avLst/>
          </a:prstGeom>
          <a:noFill/>
          <a:ln w="38100">
            <a:solidFill>
              <a:srgbClr val="7030A0"/>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solidFill>
                <a:srgbClr val="FF0000"/>
              </a:solidFill>
            </a:endParaRPr>
          </a:p>
        </p:txBody>
      </p:sp>
      <p:sp>
        <p:nvSpPr>
          <p:cNvPr id="21" name="标题 1"/>
          <p:cNvSpPr txBox="1">
            <a:spLocks/>
          </p:cNvSpPr>
          <p:nvPr/>
        </p:nvSpPr>
        <p:spPr bwMode="auto">
          <a:xfrm>
            <a:off x="3490102" y="660545"/>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[5]</a:t>
            </a:r>
            <a:endParaRPr lang="zh-CN" altLang="en-US" sz="1000" kern="0" dirty="0">
              <a:latin typeface="+mn-ea"/>
              <a:ea typeface="+mn-ea"/>
            </a:endParaRPr>
          </a:p>
        </p:txBody>
      </p:sp>
    </p:spTree>
    <p:extLst>
      <p:ext uri="{BB962C8B-B14F-4D97-AF65-F5344CB8AC3E}">
        <p14:creationId xmlns:p14="http://schemas.microsoft.com/office/powerpoint/2010/main" val="9406944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52400"/>
            <a:ext cx="7315200" cy="381000"/>
          </a:xfrm>
        </p:spPr>
        <p:txBody>
          <a:bodyPr/>
          <a:lstStyle/>
          <a:p>
            <a:r>
              <a:rPr lang="zh-CN" altLang="en-US" dirty="0" smtClean="0"/>
              <a:t>可编码超表面类型</a:t>
            </a:r>
            <a:r>
              <a:rPr lang="en-US" altLang="zh-CN" dirty="0" smtClean="0"/>
              <a:t>——P-B</a:t>
            </a:r>
            <a:r>
              <a:rPr lang="zh-CN" altLang="en-US" dirty="0" smtClean="0"/>
              <a:t>超表面</a:t>
            </a:r>
            <a:endParaRPr lang="zh-CN" altLang="en-US" dirty="0"/>
          </a:p>
        </p:txBody>
      </p:sp>
      <p:pic>
        <p:nvPicPr>
          <p:cNvPr id="6" name="图片 5"/>
          <p:cNvPicPr/>
          <p:nvPr/>
        </p:nvPicPr>
        <p:blipFill>
          <a:blip r:embed="rId2" cstate="print">
            <a:extLst>
              <a:ext uri="{28A0092B-C50C-407E-A947-70E740481C1C}">
                <a14:useLocalDpi xmlns:a14="http://schemas.microsoft.com/office/drawing/2010/main" val="0"/>
              </a:ext>
            </a:extLst>
          </a:blip>
          <a:stretch>
            <a:fillRect/>
          </a:stretch>
        </p:blipFill>
        <p:spPr>
          <a:xfrm>
            <a:off x="5181600" y="2590800"/>
            <a:ext cx="3601085" cy="2133600"/>
          </a:xfrm>
          <a:prstGeom prst="rect">
            <a:avLst/>
          </a:prstGeom>
        </p:spPr>
      </p:pic>
      <p:pic>
        <p:nvPicPr>
          <p:cNvPr id="7" name="图片 6"/>
          <p:cNvPicPr/>
          <p:nvPr/>
        </p:nvPicPr>
        <p:blipFill>
          <a:blip r:embed="rId3" cstate="print">
            <a:extLst>
              <a:ext uri="{28A0092B-C50C-407E-A947-70E740481C1C}">
                <a14:useLocalDpi xmlns:a14="http://schemas.microsoft.com/office/drawing/2010/main" val="0"/>
              </a:ext>
            </a:extLst>
          </a:blip>
          <a:stretch>
            <a:fillRect/>
          </a:stretch>
        </p:blipFill>
        <p:spPr>
          <a:xfrm>
            <a:off x="781812" y="4313396"/>
            <a:ext cx="2971800" cy="2209800"/>
          </a:xfrm>
          <a:prstGeom prst="rect">
            <a:avLst/>
          </a:prstGeom>
        </p:spPr>
      </p:pic>
      <p:pic>
        <p:nvPicPr>
          <p:cNvPr id="8" name="图片 7"/>
          <p:cNvPicPr/>
          <p:nvPr/>
        </p:nvPicPr>
        <p:blipFill>
          <a:blip r:embed="rId4" cstate="print">
            <a:extLst>
              <a:ext uri="{28A0092B-C50C-407E-A947-70E740481C1C}">
                <a14:useLocalDpi xmlns:a14="http://schemas.microsoft.com/office/drawing/2010/main" val="0"/>
              </a:ext>
            </a:extLst>
          </a:blip>
          <a:stretch>
            <a:fillRect/>
          </a:stretch>
        </p:blipFill>
        <p:spPr>
          <a:xfrm>
            <a:off x="801624" y="871781"/>
            <a:ext cx="2932176" cy="1965960"/>
          </a:xfrm>
          <a:prstGeom prst="rect">
            <a:avLst/>
          </a:prstGeom>
        </p:spPr>
      </p:pic>
      <p:sp>
        <p:nvSpPr>
          <p:cNvPr id="10" name="矩形 9"/>
          <p:cNvSpPr/>
          <p:nvPr/>
        </p:nvSpPr>
        <p:spPr>
          <a:xfrm>
            <a:off x="3810000" y="1222355"/>
            <a:ext cx="4572000" cy="923330"/>
          </a:xfrm>
          <a:prstGeom prst="rect">
            <a:avLst/>
          </a:prstGeom>
        </p:spPr>
        <p:txBody>
          <a:bodyPr>
            <a:spAutoFit/>
          </a:bodyPr>
          <a:lstStyle/>
          <a:p>
            <a:r>
              <a:rPr lang="zh-CN" altLang="zh-CN" dirty="0">
                <a:ea typeface="宋体" panose="02010600030101010101" pitchFamily="2" charset="-122"/>
                <a:cs typeface="Times New Roman" panose="02020603050405020304" pitchFamily="18" charset="0"/>
              </a:rPr>
              <a:t>基于</a:t>
            </a:r>
            <a:r>
              <a:rPr lang="en-US" altLang="zh-CN" dirty="0">
                <a:ea typeface="宋体" panose="02010600030101010101" pitchFamily="2" charset="-122"/>
                <a:cs typeface="Times New Roman" panose="02020603050405020304" pitchFamily="18" charset="0"/>
              </a:rPr>
              <a:t>P-B</a:t>
            </a:r>
            <a:r>
              <a:rPr lang="zh-CN" altLang="zh-CN" dirty="0">
                <a:ea typeface="宋体" panose="02010600030101010101" pitchFamily="2" charset="-122"/>
                <a:cs typeface="Times New Roman" panose="02020603050405020304" pitchFamily="18" charset="0"/>
              </a:rPr>
              <a:t>超材料</a:t>
            </a:r>
            <a:r>
              <a:rPr lang="zh-CN" altLang="zh-CN" dirty="0" smtClean="0">
                <a:ea typeface="宋体" panose="02010600030101010101" pitchFamily="2" charset="-122"/>
                <a:cs typeface="Times New Roman" panose="02020603050405020304" pitchFamily="18" charset="0"/>
              </a:rPr>
              <a:t>在宽频带</a:t>
            </a:r>
            <a:r>
              <a:rPr lang="zh-CN" altLang="zh-CN" dirty="0">
                <a:ea typeface="宋体" panose="02010600030101010101" pitchFamily="2" charset="-122"/>
                <a:cs typeface="Times New Roman" panose="02020603050405020304" pitchFamily="18" charset="0"/>
              </a:rPr>
              <a:t>（发生在</a:t>
            </a:r>
            <a:r>
              <a:rPr lang="en-US" altLang="zh-CN" dirty="0">
                <a:ea typeface="宋体" panose="02010600030101010101" pitchFamily="2" charset="-122"/>
                <a:cs typeface="Times New Roman" panose="02020603050405020304" pitchFamily="18" charset="0"/>
              </a:rPr>
              <a:t>13.5-21.5GHz</a:t>
            </a:r>
            <a:r>
              <a:rPr lang="zh-CN" altLang="zh-CN" dirty="0" smtClean="0">
                <a:ea typeface="宋体" panose="02010600030101010101" pitchFamily="2" charset="-122"/>
                <a:cs typeface="Times New Roman" panose="02020603050405020304" pitchFamily="18" charset="0"/>
              </a:rPr>
              <a:t>）上</a:t>
            </a:r>
            <a:r>
              <a:rPr lang="zh-CN" altLang="zh-CN" dirty="0">
                <a:ea typeface="宋体" panose="02010600030101010101" pitchFamily="2" charset="-122"/>
                <a:cs typeface="Times New Roman" panose="02020603050405020304" pitchFamily="18" charset="0"/>
              </a:rPr>
              <a:t>获得类似漫散射的覆盖上半空间所有方向的反射</a:t>
            </a:r>
            <a:r>
              <a:rPr lang="zh-CN" altLang="zh-CN" dirty="0" smtClean="0">
                <a:ea typeface="宋体" panose="02010600030101010101" pitchFamily="2" charset="-122"/>
                <a:cs typeface="Times New Roman" panose="02020603050405020304" pitchFamily="18" charset="0"/>
              </a:rPr>
              <a:t>效果</a:t>
            </a:r>
            <a:r>
              <a:rPr lang="zh-CN" altLang="en-US" dirty="0" smtClean="0">
                <a:ea typeface="宋体" panose="02010600030101010101" pitchFamily="2" charset="-122"/>
                <a:cs typeface="Times New Roman" panose="02020603050405020304" pitchFamily="18" charset="0"/>
              </a:rPr>
              <a:t>（异常散射）</a:t>
            </a:r>
            <a:endParaRPr lang="zh-CN" altLang="en-US" dirty="0"/>
          </a:p>
        </p:txBody>
      </p:sp>
      <p:sp>
        <p:nvSpPr>
          <p:cNvPr id="11" name="矩形 10"/>
          <p:cNvSpPr/>
          <p:nvPr/>
        </p:nvSpPr>
        <p:spPr>
          <a:xfrm>
            <a:off x="801624" y="3249275"/>
            <a:ext cx="4151376" cy="646331"/>
          </a:xfrm>
          <a:prstGeom prst="rect">
            <a:avLst/>
          </a:prstGeom>
        </p:spPr>
        <p:txBody>
          <a:bodyPr wrap="square">
            <a:spAutoFit/>
          </a:bodyPr>
          <a:lstStyle/>
          <a:p>
            <a:r>
              <a:rPr lang="zh-CN" altLang="zh-CN" dirty="0">
                <a:ea typeface="宋体" panose="02010600030101010101" pitchFamily="2" charset="-122"/>
                <a:cs typeface="Times New Roman" panose="02020603050405020304" pitchFamily="18" charset="0"/>
              </a:rPr>
              <a:t>基于</a:t>
            </a:r>
            <a:r>
              <a:rPr lang="en-US" altLang="zh-CN" dirty="0">
                <a:ea typeface="宋体" panose="02010600030101010101" pitchFamily="2" charset="-122"/>
                <a:cs typeface="Times New Roman" panose="02020603050405020304" pitchFamily="18" charset="0"/>
              </a:rPr>
              <a:t>P-B</a:t>
            </a:r>
            <a:r>
              <a:rPr lang="zh-CN" altLang="zh-CN" dirty="0">
                <a:ea typeface="宋体" panose="02010600030101010101" pitchFamily="2" charset="-122"/>
                <a:cs typeface="Times New Roman" panose="02020603050405020304" pitchFamily="18" charset="0"/>
              </a:rPr>
              <a:t>超</a:t>
            </a:r>
            <a:r>
              <a:rPr lang="zh-CN" altLang="zh-CN" dirty="0" smtClean="0">
                <a:ea typeface="宋体" panose="02010600030101010101" pitchFamily="2" charset="-122"/>
                <a:cs typeface="Times New Roman" panose="02020603050405020304" pitchFamily="18" charset="0"/>
              </a:rPr>
              <a:t>材料</a:t>
            </a:r>
            <a:r>
              <a:rPr lang="zh-CN" altLang="en-US" dirty="0">
                <a:ea typeface="宋体" panose="02010600030101010101" pitchFamily="2" charset="-122"/>
                <a:cs typeface="Times New Roman" panose="02020603050405020304" pitchFamily="18" charset="0"/>
              </a:rPr>
              <a:t>获得</a:t>
            </a:r>
            <a:r>
              <a:rPr lang="zh-CN" altLang="en-US" dirty="0" smtClean="0">
                <a:ea typeface="宋体" panose="02010600030101010101" pitchFamily="2" charset="-122"/>
                <a:cs typeface="Times New Roman" panose="02020603050405020304" pitchFamily="18" charset="0"/>
              </a:rPr>
              <a:t>高效</a:t>
            </a:r>
            <a:r>
              <a:rPr lang="zh-CN" altLang="en-US" dirty="0">
                <a:ea typeface="宋体" panose="02010600030101010101" pitchFamily="2" charset="-122"/>
                <a:cs typeface="Times New Roman" panose="02020603050405020304" pitchFamily="18" charset="0"/>
              </a:rPr>
              <a:t>的异常折射和偏振控制的双功能</a:t>
            </a:r>
            <a:endParaRPr lang="zh-CN" altLang="en-US" dirty="0"/>
          </a:p>
        </p:txBody>
      </p:sp>
      <p:sp>
        <p:nvSpPr>
          <p:cNvPr id="16" name="矩形 15"/>
          <p:cNvSpPr/>
          <p:nvPr/>
        </p:nvSpPr>
        <p:spPr>
          <a:xfrm>
            <a:off x="3831336" y="5277534"/>
            <a:ext cx="4626864" cy="646331"/>
          </a:xfrm>
          <a:prstGeom prst="rect">
            <a:avLst/>
          </a:prstGeom>
        </p:spPr>
        <p:txBody>
          <a:bodyPr wrap="square">
            <a:spAutoFit/>
          </a:bodyPr>
          <a:lstStyle/>
          <a:p>
            <a:r>
              <a:rPr lang="zh-CN" altLang="zh-CN" dirty="0">
                <a:ea typeface="宋体" panose="02010600030101010101" pitchFamily="2" charset="-122"/>
                <a:cs typeface="Times New Roman" panose="02020603050405020304" pitchFamily="18" charset="0"/>
              </a:rPr>
              <a:t>基于</a:t>
            </a:r>
            <a:r>
              <a:rPr lang="en-US" altLang="zh-CN" dirty="0">
                <a:ea typeface="宋体" panose="02010600030101010101" pitchFamily="2" charset="-122"/>
                <a:cs typeface="Times New Roman" panose="02020603050405020304" pitchFamily="18" charset="0"/>
              </a:rPr>
              <a:t>P-B</a:t>
            </a:r>
            <a:r>
              <a:rPr lang="zh-CN" altLang="zh-CN" dirty="0">
                <a:ea typeface="宋体" panose="02010600030101010101" pitchFamily="2" charset="-122"/>
                <a:cs typeface="Times New Roman" panose="02020603050405020304" pitchFamily="18" charset="0"/>
              </a:rPr>
              <a:t>超</a:t>
            </a:r>
            <a:r>
              <a:rPr lang="zh-CN" altLang="zh-CN" dirty="0" smtClean="0">
                <a:ea typeface="宋体" panose="02010600030101010101" pitchFamily="2" charset="-122"/>
                <a:cs typeface="Times New Roman" panose="02020603050405020304" pitchFamily="18" charset="0"/>
              </a:rPr>
              <a:t>材料</a:t>
            </a:r>
            <a:r>
              <a:rPr lang="zh-CN" altLang="en-US" dirty="0">
                <a:ea typeface="宋体" panose="02010600030101010101" pitchFamily="2" charset="-122"/>
                <a:cs typeface="Times New Roman" panose="02020603050405020304" pitchFamily="18" charset="0"/>
              </a:rPr>
              <a:t>在</a:t>
            </a:r>
            <a:r>
              <a:rPr lang="en-US" altLang="zh-CN" dirty="0">
                <a:ea typeface="宋体" panose="02010600030101010101" pitchFamily="2" charset="-122"/>
                <a:cs typeface="Times New Roman" panose="02020603050405020304" pitchFamily="18" charset="0"/>
              </a:rPr>
              <a:t>6.95</a:t>
            </a:r>
            <a:r>
              <a:rPr lang="zh-CN" altLang="en-US" dirty="0">
                <a:ea typeface="宋体" panose="02010600030101010101" pitchFamily="2" charset="-122"/>
                <a:cs typeface="Times New Roman" panose="02020603050405020304" pitchFamily="18" charset="0"/>
              </a:rPr>
              <a:t>至</a:t>
            </a:r>
            <a:r>
              <a:rPr lang="en-US" altLang="zh-CN" dirty="0">
                <a:ea typeface="宋体" panose="02010600030101010101" pitchFamily="2" charset="-122"/>
                <a:cs typeface="Times New Roman" panose="02020603050405020304" pitchFamily="18" charset="0"/>
              </a:rPr>
              <a:t>18 GHz</a:t>
            </a:r>
            <a:r>
              <a:rPr lang="zh-CN" altLang="en-US" dirty="0">
                <a:ea typeface="宋体" panose="02010600030101010101" pitchFamily="2" charset="-122"/>
                <a:cs typeface="Times New Roman" panose="02020603050405020304" pitchFamily="18" charset="0"/>
              </a:rPr>
              <a:t>的宽带范围内</a:t>
            </a:r>
            <a:r>
              <a:rPr lang="zh-CN" altLang="en-US" dirty="0" smtClean="0">
                <a:ea typeface="宋体" panose="02010600030101010101" pitchFamily="2" charset="-122"/>
                <a:cs typeface="Times New Roman" panose="02020603050405020304" pitchFamily="18" charset="0"/>
              </a:rPr>
              <a:t>生成宽带涡旋光束。 </a:t>
            </a:r>
            <a:endParaRPr lang="zh-CN" altLang="en-US" dirty="0"/>
          </a:p>
        </p:txBody>
      </p:sp>
      <p:sp>
        <p:nvSpPr>
          <p:cNvPr id="9" name="标题 1"/>
          <p:cNvSpPr txBox="1">
            <a:spLocks/>
          </p:cNvSpPr>
          <p:nvPr/>
        </p:nvSpPr>
        <p:spPr bwMode="auto">
          <a:xfrm>
            <a:off x="3657600" y="796834"/>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[6]</a:t>
            </a:r>
            <a:endParaRPr lang="zh-CN" altLang="en-US" sz="1000" kern="0" dirty="0">
              <a:latin typeface="+mn-ea"/>
              <a:ea typeface="+mn-ea"/>
            </a:endParaRPr>
          </a:p>
        </p:txBody>
      </p:sp>
      <p:sp>
        <p:nvSpPr>
          <p:cNvPr id="12" name="标题 1"/>
          <p:cNvSpPr txBox="1">
            <a:spLocks/>
          </p:cNvSpPr>
          <p:nvPr/>
        </p:nvSpPr>
        <p:spPr bwMode="auto">
          <a:xfrm>
            <a:off x="8688263" y="2590800"/>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[7]</a:t>
            </a:r>
            <a:endParaRPr lang="zh-CN" altLang="en-US" sz="1000" kern="0" dirty="0">
              <a:latin typeface="+mn-ea"/>
              <a:ea typeface="+mn-ea"/>
            </a:endParaRPr>
          </a:p>
        </p:txBody>
      </p:sp>
      <p:sp>
        <p:nvSpPr>
          <p:cNvPr id="13" name="标题 1"/>
          <p:cNvSpPr txBox="1">
            <a:spLocks/>
          </p:cNvSpPr>
          <p:nvPr/>
        </p:nvSpPr>
        <p:spPr bwMode="auto">
          <a:xfrm>
            <a:off x="3469453" y="4311548"/>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[8]</a:t>
            </a:r>
            <a:endParaRPr lang="zh-CN" altLang="en-US" sz="1000" kern="0" dirty="0">
              <a:latin typeface="+mn-ea"/>
              <a:ea typeface="+mn-ea"/>
            </a:endParaRPr>
          </a:p>
        </p:txBody>
      </p:sp>
    </p:spTree>
    <p:extLst>
      <p:ext uri="{BB962C8B-B14F-4D97-AF65-F5344CB8AC3E}">
        <p14:creationId xmlns:p14="http://schemas.microsoft.com/office/powerpoint/2010/main" val="31832860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52400"/>
            <a:ext cx="7315200" cy="381000"/>
          </a:xfrm>
        </p:spPr>
        <p:txBody>
          <a:bodyPr/>
          <a:lstStyle/>
          <a:p>
            <a:r>
              <a:rPr lang="zh-CN" altLang="en-US" dirty="0" smtClean="0"/>
              <a:t>可编码超表面类型</a:t>
            </a:r>
            <a:r>
              <a:rPr lang="en-US" altLang="zh-CN" dirty="0" smtClean="0"/>
              <a:t>——Huygens</a:t>
            </a:r>
            <a:r>
              <a:rPr lang="zh-CN" altLang="en-US" dirty="0" smtClean="0"/>
              <a:t>超表面</a:t>
            </a:r>
            <a:endParaRPr lang="zh-CN" altLang="en-US" dirty="0"/>
          </a:p>
        </p:txBody>
      </p:sp>
      <p:pic>
        <p:nvPicPr>
          <p:cNvPr id="3" name="图片 2"/>
          <p:cNvPicPr>
            <a:picLocks noChangeAspect="1"/>
          </p:cNvPicPr>
          <p:nvPr/>
        </p:nvPicPr>
        <p:blipFill>
          <a:blip r:embed="rId3"/>
          <a:stretch>
            <a:fillRect/>
          </a:stretch>
        </p:blipFill>
        <p:spPr>
          <a:xfrm>
            <a:off x="838200" y="676275"/>
            <a:ext cx="3200400" cy="2838450"/>
          </a:xfrm>
          <a:prstGeom prst="rect">
            <a:avLst/>
          </a:prstGeom>
        </p:spPr>
      </p:pic>
      <p:pic>
        <p:nvPicPr>
          <p:cNvPr id="6" name="图片 5"/>
          <p:cNvPicPr>
            <a:picLocks noChangeAspect="1"/>
          </p:cNvPicPr>
          <p:nvPr/>
        </p:nvPicPr>
        <p:blipFill>
          <a:blip r:embed="rId4"/>
          <a:stretch>
            <a:fillRect/>
          </a:stretch>
        </p:blipFill>
        <p:spPr>
          <a:xfrm>
            <a:off x="685800" y="3624523"/>
            <a:ext cx="4191000" cy="1782453"/>
          </a:xfrm>
          <a:prstGeom prst="rect">
            <a:avLst/>
          </a:prstGeom>
        </p:spPr>
      </p:pic>
      <p:sp>
        <p:nvSpPr>
          <p:cNvPr id="7" name="Rectangle 2"/>
          <p:cNvSpPr>
            <a:spLocks noChangeArrowheads="1"/>
          </p:cNvSpPr>
          <p:nvPr/>
        </p:nvSpPr>
        <p:spPr bwMode="auto">
          <a:xfrm>
            <a:off x="4419600" y="1143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643943760"/>
              </p:ext>
            </p:extLst>
          </p:nvPr>
        </p:nvGraphicFramePr>
        <p:xfrm>
          <a:off x="4572000" y="1820235"/>
          <a:ext cx="1865313" cy="381000"/>
        </p:xfrm>
        <a:graphic>
          <a:graphicData uri="http://schemas.openxmlformats.org/presentationml/2006/ole">
            <mc:AlternateContent xmlns:mc="http://schemas.openxmlformats.org/markup-compatibility/2006">
              <mc:Choice xmlns:v="urn:schemas-microsoft-com:vml" Requires="v">
                <p:oleObj spid="_x0000_s2116" name="Equation" r:id="rId5" imgW="1866600" imgH="380880" progId="Equation.DSMT4">
                  <p:embed/>
                </p:oleObj>
              </mc:Choice>
              <mc:Fallback>
                <p:oleObj name="Equation" r:id="rId5" imgW="1866600" imgH="380880" progId="Equation.DSMT4">
                  <p:embed/>
                  <p:pic>
                    <p:nvPicPr>
                      <p:cNvPr id="0" name="Object 1"/>
                      <p:cNvPicPr>
                        <a:picLocks noChangeAspect="1" noChangeArrowheads="1"/>
                      </p:cNvPicPr>
                      <p:nvPr/>
                    </p:nvPicPr>
                    <p:blipFill>
                      <a:blip r:embed="rId6"/>
                      <a:srcRect/>
                      <a:stretch>
                        <a:fillRect/>
                      </a:stretch>
                    </p:blipFill>
                    <p:spPr bwMode="auto">
                      <a:xfrm>
                        <a:off x="4572000" y="1820235"/>
                        <a:ext cx="18653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矩形 9"/>
          <p:cNvSpPr/>
          <p:nvPr/>
        </p:nvSpPr>
        <p:spPr>
          <a:xfrm>
            <a:off x="4191000" y="1321427"/>
            <a:ext cx="3416320" cy="369332"/>
          </a:xfrm>
          <a:prstGeom prst="rect">
            <a:avLst/>
          </a:prstGeom>
        </p:spPr>
        <p:txBody>
          <a:bodyPr wrap="none">
            <a:spAutoFit/>
          </a:bodyPr>
          <a:lstStyle/>
          <a:p>
            <a:r>
              <a:rPr lang="zh-CN" altLang="zh-CN" dirty="0">
                <a:ea typeface="宋体" panose="02010600030101010101" pitchFamily="2" charset="-122"/>
                <a:cs typeface="Times New Roman" panose="02020603050405020304" pitchFamily="18" charset="0"/>
              </a:rPr>
              <a:t>设置表面电流来</a:t>
            </a:r>
            <a:r>
              <a:rPr lang="zh-CN" altLang="zh-CN" dirty="0" smtClean="0">
                <a:ea typeface="宋体" panose="02010600030101010101" pitchFamily="2" charset="-122"/>
                <a:cs typeface="Times New Roman" panose="02020603050405020304" pitchFamily="18" charset="0"/>
              </a:rPr>
              <a:t>满足</a:t>
            </a:r>
            <a:r>
              <a:rPr lang="zh-CN" altLang="zh-CN" dirty="0">
                <a:ea typeface="宋体" panose="02010600030101010101" pitchFamily="2" charset="-122"/>
                <a:cs typeface="Times New Roman" panose="02020603050405020304" pitchFamily="18" charset="0"/>
              </a:rPr>
              <a:t>边界条件：</a:t>
            </a:r>
            <a:endParaRPr lang="zh-CN" altLang="en-US" dirty="0"/>
          </a:p>
        </p:txBody>
      </p:sp>
      <p:graphicFrame>
        <p:nvGraphicFramePr>
          <p:cNvPr id="11" name="对象 10"/>
          <p:cNvGraphicFramePr>
            <a:graphicFrameLocks noChangeAspect="1"/>
          </p:cNvGraphicFramePr>
          <p:nvPr>
            <p:extLst>
              <p:ext uri="{D42A27DB-BD31-4B8C-83A1-F6EECF244321}">
                <p14:modId xmlns:p14="http://schemas.microsoft.com/office/powerpoint/2010/main" val="150586377"/>
              </p:ext>
            </p:extLst>
          </p:nvPr>
        </p:nvGraphicFramePr>
        <p:xfrm>
          <a:off x="4578096" y="2463172"/>
          <a:ext cx="1905000" cy="406400"/>
        </p:xfrm>
        <a:graphic>
          <a:graphicData uri="http://schemas.openxmlformats.org/presentationml/2006/ole">
            <mc:AlternateContent xmlns:mc="http://schemas.openxmlformats.org/markup-compatibility/2006">
              <mc:Choice xmlns:v="urn:schemas-microsoft-com:vml" Requires="v">
                <p:oleObj spid="_x0000_s2117" name="Equation" r:id="rId7" imgW="1904760" imgH="406080" progId="Equation.DSMT4">
                  <p:embed/>
                </p:oleObj>
              </mc:Choice>
              <mc:Fallback>
                <p:oleObj name="Equation" r:id="rId7" imgW="1904760" imgH="406080" progId="Equation.DSMT4">
                  <p:embed/>
                  <p:pic>
                    <p:nvPicPr>
                      <p:cNvPr id="0" name=""/>
                      <p:cNvPicPr/>
                      <p:nvPr/>
                    </p:nvPicPr>
                    <p:blipFill>
                      <a:blip r:embed="rId8"/>
                      <a:stretch>
                        <a:fillRect/>
                      </a:stretch>
                    </p:blipFill>
                    <p:spPr>
                      <a:xfrm>
                        <a:off x="4578096" y="2463172"/>
                        <a:ext cx="1905000" cy="40640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913620621"/>
              </p:ext>
            </p:extLst>
          </p:nvPr>
        </p:nvGraphicFramePr>
        <p:xfrm>
          <a:off x="6584970" y="2461648"/>
          <a:ext cx="2044700" cy="406400"/>
        </p:xfrm>
        <a:graphic>
          <a:graphicData uri="http://schemas.openxmlformats.org/presentationml/2006/ole">
            <mc:AlternateContent xmlns:mc="http://schemas.openxmlformats.org/markup-compatibility/2006">
              <mc:Choice xmlns:v="urn:schemas-microsoft-com:vml" Requires="v">
                <p:oleObj spid="_x0000_s2118" name="Equation" r:id="rId9" imgW="2044440" imgH="406080" progId="Equation.DSMT4">
                  <p:embed/>
                </p:oleObj>
              </mc:Choice>
              <mc:Fallback>
                <p:oleObj name="Equation" r:id="rId9" imgW="2044440" imgH="406080" progId="Equation.DSMT4">
                  <p:embed/>
                  <p:pic>
                    <p:nvPicPr>
                      <p:cNvPr id="0" name=""/>
                      <p:cNvPicPr/>
                      <p:nvPr/>
                    </p:nvPicPr>
                    <p:blipFill>
                      <a:blip r:embed="rId10"/>
                      <a:stretch>
                        <a:fillRect/>
                      </a:stretch>
                    </p:blipFill>
                    <p:spPr>
                      <a:xfrm>
                        <a:off x="6584970" y="2461648"/>
                        <a:ext cx="2044700" cy="40640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859009331"/>
              </p:ext>
            </p:extLst>
          </p:nvPr>
        </p:nvGraphicFramePr>
        <p:xfrm>
          <a:off x="6584970" y="1786007"/>
          <a:ext cx="2019300" cy="381000"/>
        </p:xfrm>
        <a:graphic>
          <a:graphicData uri="http://schemas.openxmlformats.org/presentationml/2006/ole">
            <mc:AlternateContent xmlns:mc="http://schemas.openxmlformats.org/markup-compatibility/2006">
              <mc:Choice xmlns:v="urn:schemas-microsoft-com:vml" Requires="v">
                <p:oleObj spid="_x0000_s2119" name="Equation" r:id="rId11" imgW="2019240" imgH="380880" progId="Equation.DSMT4">
                  <p:embed/>
                </p:oleObj>
              </mc:Choice>
              <mc:Fallback>
                <p:oleObj name="Equation" r:id="rId11" imgW="2019240" imgH="380880" progId="Equation.DSMT4">
                  <p:embed/>
                  <p:pic>
                    <p:nvPicPr>
                      <p:cNvPr id="0" name=""/>
                      <p:cNvPicPr/>
                      <p:nvPr/>
                    </p:nvPicPr>
                    <p:blipFill>
                      <a:blip r:embed="rId12"/>
                      <a:stretch>
                        <a:fillRect/>
                      </a:stretch>
                    </p:blipFill>
                    <p:spPr>
                      <a:xfrm>
                        <a:off x="6584970" y="1786007"/>
                        <a:ext cx="2019300" cy="381000"/>
                      </a:xfrm>
                      <a:prstGeom prst="rect">
                        <a:avLst/>
                      </a:prstGeom>
                    </p:spPr>
                  </p:pic>
                </p:oleObj>
              </mc:Fallback>
            </mc:AlternateContent>
          </a:graphicData>
        </a:graphic>
      </p:graphicFrame>
      <p:sp>
        <p:nvSpPr>
          <p:cNvPr id="14" name="矩形 13"/>
          <p:cNvSpPr/>
          <p:nvPr/>
        </p:nvSpPr>
        <p:spPr>
          <a:xfrm>
            <a:off x="5105400" y="3658425"/>
            <a:ext cx="2973891" cy="646331"/>
          </a:xfrm>
          <a:prstGeom prst="rect">
            <a:avLst/>
          </a:prstGeom>
        </p:spPr>
        <p:txBody>
          <a:bodyPr wrap="none">
            <a:spAutoFit/>
          </a:bodyPr>
          <a:lstStyle/>
          <a:p>
            <a:r>
              <a:rPr lang="zh-CN" altLang="en-US" b="1" dirty="0" smtClean="0">
                <a:ea typeface="宋体" panose="02010600030101010101" pitchFamily="2" charset="-122"/>
                <a:cs typeface="Times New Roman" panose="02020603050405020304" pitchFamily="18" charset="0"/>
              </a:rPr>
              <a:t>惠更斯超表面的主要优势</a:t>
            </a:r>
            <a:r>
              <a:rPr lang="zh-CN" altLang="zh-CN" b="1" dirty="0" smtClean="0">
                <a:ea typeface="宋体" panose="02010600030101010101" pitchFamily="2" charset="-122"/>
                <a:cs typeface="Times New Roman" panose="02020603050405020304" pitchFamily="18" charset="0"/>
              </a:rPr>
              <a:t>：</a:t>
            </a:r>
            <a:endParaRPr lang="en-US" altLang="zh-CN" b="1" dirty="0" smtClean="0">
              <a:ea typeface="宋体" panose="02010600030101010101" pitchFamily="2" charset="-122"/>
              <a:cs typeface="Times New Roman" panose="02020603050405020304" pitchFamily="18" charset="0"/>
            </a:endParaRPr>
          </a:p>
          <a:p>
            <a:endParaRPr lang="zh-CN" altLang="en-US" dirty="0"/>
          </a:p>
        </p:txBody>
      </p:sp>
      <p:sp>
        <p:nvSpPr>
          <p:cNvPr id="16" name="矩形 15"/>
          <p:cNvSpPr/>
          <p:nvPr/>
        </p:nvSpPr>
        <p:spPr>
          <a:xfrm>
            <a:off x="5105400" y="4153661"/>
            <a:ext cx="3352800" cy="646331"/>
          </a:xfrm>
          <a:prstGeom prst="rect">
            <a:avLst/>
          </a:prstGeom>
        </p:spPr>
        <p:txBody>
          <a:bodyPr wrap="square">
            <a:spAutoFit/>
          </a:bodyPr>
          <a:lstStyle/>
          <a:p>
            <a:r>
              <a:rPr lang="zh-CN" altLang="zh-CN" dirty="0">
                <a:ea typeface="宋体" panose="02010600030101010101" pitchFamily="2" charset="-122"/>
                <a:cs typeface="Times New Roman" panose="02020603050405020304" pitchFamily="18" charset="0"/>
              </a:rPr>
              <a:t>可以将入射光束以接近</a:t>
            </a:r>
            <a:r>
              <a:rPr lang="en-US" altLang="zh-CN" dirty="0">
                <a:ea typeface="宋体" panose="02010600030101010101" pitchFamily="2" charset="-122"/>
                <a:cs typeface="Times New Roman" panose="02020603050405020304" pitchFamily="18" charset="0"/>
              </a:rPr>
              <a:t>100%</a:t>
            </a:r>
            <a:r>
              <a:rPr lang="zh-CN" altLang="zh-CN" dirty="0">
                <a:ea typeface="宋体" panose="02010600030101010101" pitchFamily="2" charset="-122"/>
                <a:cs typeface="Times New Roman" panose="02020603050405020304" pitchFamily="18" charset="0"/>
              </a:rPr>
              <a:t>的效率重新</a:t>
            </a:r>
            <a:r>
              <a:rPr lang="zh-CN" altLang="zh-CN" dirty="0" smtClean="0">
                <a:ea typeface="宋体" panose="02010600030101010101" pitchFamily="2" charset="-122"/>
                <a:cs typeface="Times New Roman" panose="02020603050405020304" pitchFamily="18" charset="0"/>
              </a:rPr>
              <a:t>定向</a:t>
            </a:r>
            <a:r>
              <a:rPr lang="zh-CN" altLang="en-US" dirty="0" smtClean="0">
                <a:ea typeface="宋体" panose="02010600030101010101" pitchFamily="2" charset="-122"/>
                <a:cs typeface="Times New Roman" panose="02020603050405020304" pitchFamily="18" charset="0"/>
              </a:rPr>
              <a:t>。</a:t>
            </a:r>
            <a:endParaRPr lang="zh-CN" altLang="en-US" dirty="0"/>
          </a:p>
        </p:txBody>
      </p:sp>
      <p:pic>
        <p:nvPicPr>
          <p:cNvPr id="17" name="图片 16"/>
          <p:cNvPicPr>
            <a:picLocks noChangeAspect="1"/>
          </p:cNvPicPr>
          <p:nvPr/>
        </p:nvPicPr>
        <p:blipFill rotWithShape="1">
          <a:blip r:embed="rId13"/>
          <a:srcRect b="71001"/>
          <a:stretch/>
        </p:blipFill>
        <p:spPr>
          <a:xfrm>
            <a:off x="838200" y="5481566"/>
            <a:ext cx="3490912" cy="482527"/>
          </a:xfrm>
          <a:prstGeom prst="rect">
            <a:avLst/>
          </a:prstGeom>
        </p:spPr>
      </p:pic>
      <p:pic>
        <p:nvPicPr>
          <p:cNvPr id="18" name="图片 17"/>
          <p:cNvPicPr>
            <a:picLocks noChangeAspect="1"/>
          </p:cNvPicPr>
          <p:nvPr/>
        </p:nvPicPr>
        <p:blipFill rotWithShape="1">
          <a:blip r:embed="rId13"/>
          <a:srcRect t="43398" b="10807"/>
          <a:stretch/>
        </p:blipFill>
        <p:spPr>
          <a:xfrm>
            <a:off x="838200" y="6005606"/>
            <a:ext cx="3490912" cy="762000"/>
          </a:xfrm>
          <a:prstGeom prst="rect">
            <a:avLst/>
          </a:prstGeom>
        </p:spPr>
      </p:pic>
      <p:pic>
        <p:nvPicPr>
          <p:cNvPr id="19" name="图片 18"/>
          <p:cNvPicPr>
            <a:picLocks noChangeAspect="1"/>
          </p:cNvPicPr>
          <p:nvPr/>
        </p:nvPicPr>
        <p:blipFill>
          <a:blip r:embed="rId14"/>
          <a:stretch>
            <a:fillRect/>
          </a:stretch>
        </p:blipFill>
        <p:spPr>
          <a:xfrm>
            <a:off x="4876800" y="5481566"/>
            <a:ext cx="2781300" cy="960149"/>
          </a:xfrm>
          <a:prstGeom prst="rect">
            <a:avLst/>
          </a:prstGeom>
        </p:spPr>
      </p:pic>
      <p:sp>
        <p:nvSpPr>
          <p:cNvPr id="20" name="标题 1"/>
          <p:cNvSpPr txBox="1">
            <a:spLocks/>
          </p:cNvSpPr>
          <p:nvPr/>
        </p:nvSpPr>
        <p:spPr bwMode="auto">
          <a:xfrm>
            <a:off x="3715578" y="753452"/>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[9]</a:t>
            </a:r>
            <a:endParaRPr lang="zh-CN" altLang="en-US" sz="1000" kern="0" dirty="0">
              <a:latin typeface="+mn-ea"/>
              <a:ea typeface="+mn-ea"/>
            </a:endParaRPr>
          </a:p>
        </p:txBody>
      </p:sp>
    </p:spTree>
    <p:extLst>
      <p:ext uri="{BB962C8B-B14F-4D97-AF65-F5344CB8AC3E}">
        <p14:creationId xmlns:p14="http://schemas.microsoft.com/office/powerpoint/2010/main" val="36580974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52400"/>
            <a:ext cx="7315200" cy="381000"/>
          </a:xfrm>
        </p:spPr>
        <p:txBody>
          <a:bodyPr/>
          <a:lstStyle/>
          <a:p>
            <a:r>
              <a:rPr lang="zh-CN" altLang="en-US" dirty="0" smtClean="0"/>
              <a:t>可编码超表面类型</a:t>
            </a:r>
            <a:r>
              <a:rPr lang="en-US" altLang="zh-CN" dirty="0" smtClean="0"/>
              <a:t>——Huygens</a:t>
            </a:r>
            <a:r>
              <a:rPr lang="zh-CN" altLang="en-US" dirty="0" smtClean="0"/>
              <a:t>超表面</a:t>
            </a:r>
            <a:endParaRPr lang="zh-CN" altLang="en-US" dirty="0"/>
          </a:p>
        </p:txBody>
      </p:sp>
      <p:sp>
        <p:nvSpPr>
          <p:cNvPr id="7" name="Rectangle 2"/>
          <p:cNvSpPr>
            <a:spLocks noChangeArrowheads="1"/>
          </p:cNvSpPr>
          <p:nvPr/>
        </p:nvSpPr>
        <p:spPr bwMode="auto">
          <a:xfrm>
            <a:off x="4712208" y="1221382"/>
            <a:ext cx="3810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dirty="0"/>
              <a:t>编码惠更斯的亚</a:t>
            </a:r>
            <a:r>
              <a:rPr lang="zh-CN" altLang="en-US" dirty="0" smtClean="0"/>
              <a:t>表面用于</a:t>
            </a:r>
            <a:r>
              <a:rPr lang="zh-CN" altLang="en-US" dirty="0"/>
              <a:t>全息成像的增强质量。</a:t>
            </a:r>
          </a:p>
        </p:txBody>
      </p:sp>
      <p:pic>
        <p:nvPicPr>
          <p:cNvPr id="14" name="图片 13"/>
          <p:cNvPicPr>
            <a:picLocks noChangeAspect="1"/>
          </p:cNvPicPr>
          <p:nvPr/>
        </p:nvPicPr>
        <p:blipFill>
          <a:blip r:embed="rId2"/>
          <a:stretch>
            <a:fillRect/>
          </a:stretch>
        </p:blipFill>
        <p:spPr>
          <a:xfrm>
            <a:off x="800518" y="685800"/>
            <a:ext cx="3622130" cy="1905000"/>
          </a:xfrm>
          <a:prstGeom prst="rect">
            <a:avLst/>
          </a:prstGeom>
        </p:spPr>
      </p:pic>
      <p:pic>
        <p:nvPicPr>
          <p:cNvPr id="5" name="图片 4"/>
          <p:cNvPicPr>
            <a:picLocks noChangeAspect="1"/>
          </p:cNvPicPr>
          <p:nvPr/>
        </p:nvPicPr>
        <p:blipFill>
          <a:blip r:embed="rId3"/>
          <a:stretch>
            <a:fillRect/>
          </a:stretch>
        </p:blipFill>
        <p:spPr>
          <a:xfrm>
            <a:off x="4419599" y="2686759"/>
            <a:ext cx="4631001" cy="2037641"/>
          </a:xfrm>
          <a:prstGeom prst="rect">
            <a:avLst/>
          </a:prstGeom>
        </p:spPr>
      </p:pic>
      <p:pic>
        <p:nvPicPr>
          <p:cNvPr id="9" name="图片 8"/>
          <p:cNvPicPr>
            <a:picLocks noChangeAspect="1"/>
          </p:cNvPicPr>
          <p:nvPr/>
        </p:nvPicPr>
        <p:blipFill>
          <a:blip r:embed="rId4"/>
          <a:stretch>
            <a:fillRect/>
          </a:stretch>
        </p:blipFill>
        <p:spPr>
          <a:xfrm>
            <a:off x="533400" y="4820359"/>
            <a:ext cx="5248419" cy="1676400"/>
          </a:xfrm>
          <a:prstGeom prst="rect">
            <a:avLst/>
          </a:prstGeom>
        </p:spPr>
      </p:pic>
      <p:sp>
        <p:nvSpPr>
          <p:cNvPr id="15" name="矩形 14"/>
          <p:cNvSpPr/>
          <p:nvPr/>
        </p:nvSpPr>
        <p:spPr>
          <a:xfrm>
            <a:off x="761999" y="3105415"/>
            <a:ext cx="3657600" cy="1200329"/>
          </a:xfrm>
          <a:prstGeom prst="rect">
            <a:avLst/>
          </a:prstGeom>
        </p:spPr>
        <p:txBody>
          <a:bodyPr wrap="square">
            <a:spAutoFit/>
          </a:bodyPr>
          <a:lstStyle/>
          <a:p>
            <a:r>
              <a:rPr lang="zh-CN" altLang="en-US" dirty="0"/>
              <a:t>将相变材料在其非晶态和晶体结构态之间切换可实现几乎完整的动态光相位控制，并在中红外光谱中具有高透射率。</a:t>
            </a:r>
          </a:p>
        </p:txBody>
      </p:sp>
      <p:sp>
        <p:nvSpPr>
          <p:cNvPr id="16" name="矩形 15"/>
          <p:cNvSpPr/>
          <p:nvPr/>
        </p:nvSpPr>
        <p:spPr>
          <a:xfrm>
            <a:off x="6078800" y="5196894"/>
            <a:ext cx="2959608" cy="923330"/>
          </a:xfrm>
          <a:prstGeom prst="rect">
            <a:avLst/>
          </a:prstGeom>
        </p:spPr>
        <p:txBody>
          <a:bodyPr wrap="square">
            <a:spAutoFit/>
          </a:bodyPr>
          <a:lstStyle/>
          <a:p>
            <a:r>
              <a:rPr lang="zh-CN" altLang="en-US" dirty="0"/>
              <a:t>使用</a:t>
            </a:r>
            <a:r>
              <a:rPr lang="zh-CN" altLang="en-US" dirty="0" smtClean="0"/>
              <a:t>双组件惠更斯</a:t>
            </a:r>
            <a:r>
              <a:rPr lang="zh-CN" altLang="en-US" dirty="0"/>
              <a:t>超</a:t>
            </a:r>
            <a:r>
              <a:rPr lang="zh-CN" altLang="en-US" dirty="0" smtClean="0"/>
              <a:t>表面可以</a:t>
            </a:r>
            <a:r>
              <a:rPr lang="zh-CN" altLang="en-US" dirty="0"/>
              <a:t>在宽的角度和频率范围内实现完美的异常反射。</a:t>
            </a:r>
          </a:p>
        </p:txBody>
      </p:sp>
      <p:sp>
        <p:nvSpPr>
          <p:cNvPr id="10" name="标题 1"/>
          <p:cNvSpPr txBox="1">
            <a:spLocks/>
          </p:cNvSpPr>
          <p:nvPr/>
        </p:nvSpPr>
        <p:spPr bwMode="auto">
          <a:xfrm>
            <a:off x="4389186" y="631054"/>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[10]</a:t>
            </a:r>
            <a:endParaRPr lang="zh-CN" altLang="en-US" sz="1000" kern="0" dirty="0">
              <a:latin typeface="+mn-ea"/>
              <a:ea typeface="+mn-ea"/>
            </a:endParaRPr>
          </a:p>
        </p:txBody>
      </p:sp>
      <p:sp>
        <p:nvSpPr>
          <p:cNvPr id="11" name="标题 1"/>
          <p:cNvSpPr txBox="1">
            <a:spLocks/>
          </p:cNvSpPr>
          <p:nvPr/>
        </p:nvSpPr>
        <p:spPr bwMode="auto">
          <a:xfrm>
            <a:off x="8715386" y="2590800"/>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[11]</a:t>
            </a:r>
            <a:endParaRPr lang="zh-CN" altLang="en-US" sz="1000" kern="0" dirty="0">
              <a:latin typeface="+mn-ea"/>
              <a:ea typeface="+mn-ea"/>
            </a:endParaRPr>
          </a:p>
        </p:txBody>
      </p:sp>
      <p:sp>
        <p:nvSpPr>
          <p:cNvPr id="12" name="标题 1"/>
          <p:cNvSpPr txBox="1">
            <a:spLocks/>
          </p:cNvSpPr>
          <p:nvPr/>
        </p:nvSpPr>
        <p:spPr bwMode="auto">
          <a:xfrm>
            <a:off x="5432757" y="4749087"/>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[12]</a:t>
            </a:r>
            <a:endParaRPr lang="zh-CN" altLang="en-US" sz="1000" kern="0" dirty="0">
              <a:latin typeface="+mn-ea"/>
              <a:ea typeface="+mn-ea"/>
            </a:endParaRPr>
          </a:p>
        </p:txBody>
      </p:sp>
    </p:spTree>
    <p:extLst>
      <p:ext uri="{BB962C8B-B14F-4D97-AF65-F5344CB8AC3E}">
        <p14:creationId xmlns:p14="http://schemas.microsoft.com/office/powerpoint/2010/main" val="39849609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52400"/>
            <a:ext cx="7543800" cy="381000"/>
          </a:xfrm>
        </p:spPr>
        <p:txBody>
          <a:bodyPr/>
          <a:lstStyle/>
          <a:p>
            <a:r>
              <a:rPr lang="zh-CN" altLang="en-US" dirty="0" smtClean="0"/>
              <a:t>可编码超表面类型</a:t>
            </a:r>
            <a:r>
              <a:rPr lang="en-US" altLang="zh-CN" dirty="0" smtClean="0"/>
              <a:t>——</a:t>
            </a:r>
            <a:r>
              <a:rPr lang="zh-CN" altLang="en-US" dirty="0"/>
              <a:t>固定各向异性单元</a:t>
            </a:r>
          </a:p>
        </p:txBody>
      </p:sp>
      <p:pic>
        <p:nvPicPr>
          <p:cNvPr id="6" name="图片 5"/>
          <p:cNvPicPr>
            <a:picLocks noChangeAspect="1"/>
          </p:cNvPicPr>
          <p:nvPr/>
        </p:nvPicPr>
        <p:blipFill>
          <a:blip r:embed="rId2"/>
          <a:stretch>
            <a:fillRect/>
          </a:stretch>
        </p:blipFill>
        <p:spPr>
          <a:xfrm>
            <a:off x="685799" y="4495800"/>
            <a:ext cx="5262879" cy="2133600"/>
          </a:xfrm>
          <a:prstGeom prst="rect">
            <a:avLst/>
          </a:prstGeom>
        </p:spPr>
      </p:pic>
      <p:pic>
        <p:nvPicPr>
          <p:cNvPr id="7" name="图片 6"/>
          <p:cNvPicPr>
            <a:picLocks noChangeAspect="1"/>
          </p:cNvPicPr>
          <p:nvPr/>
        </p:nvPicPr>
        <p:blipFill>
          <a:blip r:embed="rId3"/>
          <a:stretch>
            <a:fillRect/>
          </a:stretch>
        </p:blipFill>
        <p:spPr>
          <a:xfrm>
            <a:off x="838200" y="685800"/>
            <a:ext cx="4116140" cy="1752600"/>
          </a:xfrm>
          <a:prstGeom prst="rect">
            <a:avLst/>
          </a:prstGeom>
        </p:spPr>
      </p:pic>
      <p:pic>
        <p:nvPicPr>
          <p:cNvPr id="8" name="图片 7"/>
          <p:cNvPicPr>
            <a:picLocks noChangeAspect="1"/>
          </p:cNvPicPr>
          <p:nvPr/>
        </p:nvPicPr>
        <p:blipFill>
          <a:blip r:embed="rId4"/>
          <a:stretch>
            <a:fillRect/>
          </a:stretch>
        </p:blipFill>
        <p:spPr>
          <a:xfrm>
            <a:off x="5791200" y="2469261"/>
            <a:ext cx="3057525" cy="2038350"/>
          </a:xfrm>
          <a:prstGeom prst="rect">
            <a:avLst/>
          </a:prstGeom>
        </p:spPr>
      </p:pic>
      <p:sp>
        <p:nvSpPr>
          <p:cNvPr id="9" name="矩形 8"/>
          <p:cNvSpPr/>
          <p:nvPr/>
        </p:nvSpPr>
        <p:spPr>
          <a:xfrm>
            <a:off x="5281041" y="1100435"/>
            <a:ext cx="3543300" cy="923330"/>
          </a:xfrm>
          <a:prstGeom prst="rect">
            <a:avLst/>
          </a:prstGeom>
        </p:spPr>
        <p:txBody>
          <a:bodyPr wrap="square">
            <a:spAutoFit/>
          </a:bodyPr>
          <a:lstStyle/>
          <a:p>
            <a:r>
              <a:rPr lang="zh-CN" altLang="en-US" dirty="0"/>
              <a:t>使正常入射的太赫兹光束在异常方向上弯曲，并在正常和倾斜方向上产生非衍射贝塞尔光束。</a:t>
            </a:r>
          </a:p>
        </p:txBody>
      </p:sp>
      <p:sp>
        <p:nvSpPr>
          <p:cNvPr id="10" name="矩形 9"/>
          <p:cNvSpPr/>
          <p:nvPr/>
        </p:nvSpPr>
        <p:spPr>
          <a:xfrm>
            <a:off x="1545588" y="3005435"/>
            <a:ext cx="2950212" cy="646331"/>
          </a:xfrm>
          <a:prstGeom prst="rect">
            <a:avLst/>
          </a:prstGeom>
        </p:spPr>
        <p:txBody>
          <a:bodyPr wrap="square">
            <a:spAutoFit/>
          </a:bodyPr>
          <a:lstStyle/>
          <a:p>
            <a:r>
              <a:rPr lang="zh-CN" altLang="en-US" dirty="0" smtClean="0"/>
              <a:t>结合</a:t>
            </a:r>
            <a:r>
              <a:rPr lang="en-US" altLang="zh-CN" dirty="0" smtClean="0"/>
              <a:t>P-B</a:t>
            </a:r>
            <a:r>
              <a:rPr lang="zh-CN" altLang="en-US" dirty="0" smtClean="0"/>
              <a:t>超材料</a:t>
            </a:r>
            <a:r>
              <a:rPr lang="en-US" altLang="zh-CN" dirty="0" smtClean="0"/>
              <a:t>-C</a:t>
            </a:r>
            <a:r>
              <a:rPr lang="zh-CN" altLang="en-US" dirty="0" smtClean="0"/>
              <a:t>形超材料完成高效偏振分束器</a:t>
            </a:r>
            <a:endParaRPr lang="zh-CN" altLang="en-US" dirty="0"/>
          </a:p>
        </p:txBody>
      </p:sp>
      <p:sp>
        <p:nvSpPr>
          <p:cNvPr id="11" name="矩形 10"/>
          <p:cNvSpPr/>
          <p:nvPr/>
        </p:nvSpPr>
        <p:spPr>
          <a:xfrm>
            <a:off x="6096000" y="5251436"/>
            <a:ext cx="2950212" cy="646331"/>
          </a:xfrm>
          <a:prstGeom prst="rect">
            <a:avLst/>
          </a:prstGeom>
        </p:spPr>
        <p:txBody>
          <a:bodyPr wrap="square">
            <a:spAutoFit/>
          </a:bodyPr>
          <a:lstStyle/>
          <a:p>
            <a:r>
              <a:rPr lang="zh-CN" altLang="en-US" dirty="0" smtClean="0"/>
              <a:t>结合</a:t>
            </a:r>
            <a:r>
              <a:rPr lang="en-US" altLang="zh-CN" dirty="0" smtClean="0"/>
              <a:t>P-B</a:t>
            </a:r>
            <a:r>
              <a:rPr lang="zh-CN" altLang="en-US" dirty="0" smtClean="0"/>
              <a:t>超材料</a:t>
            </a:r>
            <a:r>
              <a:rPr lang="en-US" altLang="zh-CN" dirty="0" smtClean="0"/>
              <a:t>-V</a:t>
            </a:r>
            <a:r>
              <a:rPr lang="zh-CN" altLang="en-US" dirty="0" smtClean="0"/>
              <a:t>形超材料完成多项光束调整功能</a:t>
            </a:r>
            <a:endParaRPr lang="zh-CN" altLang="en-US" dirty="0"/>
          </a:p>
        </p:txBody>
      </p:sp>
      <p:sp>
        <p:nvSpPr>
          <p:cNvPr id="12" name="标题 1"/>
          <p:cNvSpPr txBox="1">
            <a:spLocks/>
          </p:cNvSpPr>
          <p:nvPr/>
        </p:nvSpPr>
        <p:spPr bwMode="auto">
          <a:xfrm>
            <a:off x="4840877" y="685800"/>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[13]</a:t>
            </a:r>
            <a:endParaRPr lang="zh-CN" altLang="en-US" sz="1000" kern="0" dirty="0">
              <a:latin typeface="+mn-ea"/>
              <a:ea typeface="+mn-ea"/>
            </a:endParaRPr>
          </a:p>
        </p:txBody>
      </p:sp>
      <p:sp>
        <p:nvSpPr>
          <p:cNvPr id="13" name="标题 1"/>
          <p:cNvSpPr txBox="1">
            <a:spLocks/>
          </p:cNvSpPr>
          <p:nvPr/>
        </p:nvSpPr>
        <p:spPr bwMode="auto">
          <a:xfrm>
            <a:off x="8723190" y="2428254"/>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[14]</a:t>
            </a:r>
            <a:endParaRPr lang="zh-CN" altLang="en-US" sz="1000" kern="0" dirty="0">
              <a:latin typeface="+mn-ea"/>
              <a:ea typeface="+mn-ea"/>
            </a:endParaRPr>
          </a:p>
        </p:txBody>
      </p:sp>
      <p:sp>
        <p:nvSpPr>
          <p:cNvPr id="14" name="标题 1"/>
          <p:cNvSpPr txBox="1">
            <a:spLocks/>
          </p:cNvSpPr>
          <p:nvPr/>
        </p:nvSpPr>
        <p:spPr bwMode="auto">
          <a:xfrm>
            <a:off x="5812971" y="4448419"/>
            <a:ext cx="64604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a:lstStyle>
          <a:p>
            <a:r>
              <a:rPr lang="en-US" altLang="zh-CN" sz="1000" kern="0" dirty="0" smtClean="0">
                <a:latin typeface="+mn-ea"/>
                <a:ea typeface="+mn-ea"/>
              </a:rPr>
              <a:t>[</a:t>
            </a:r>
            <a:r>
              <a:rPr lang="en-US" altLang="zh-CN" sz="1000" kern="0" dirty="0" smtClean="0">
                <a:latin typeface="+mn-ea"/>
                <a:ea typeface="+mn-ea"/>
              </a:rPr>
              <a:t>15]</a:t>
            </a:r>
            <a:endParaRPr lang="zh-CN" altLang="en-US" sz="1000" kern="0" dirty="0">
              <a:latin typeface="+mn-ea"/>
              <a:ea typeface="+mn-ea"/>
            </a:endParaRPr>
          </a:p>
        </p:txBody>
      </p:sp>
    </p:spTree>
    <p:extLst>
      <p:ext uri="{BB962C8B-B14F-4D97-AF65-F5344CB8AC3E}">
        <p14:creationId xmlns:p14="http://schemas.microsoft.com/office/powerpoint/2010/main" val="1699717541"/>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华文中宋"/>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8140</TotalTime>
  <Words>1974</Words>
  <Application>Microsoft Office PowerPoint</Application>
  <PresentationFormat>全屏显示(4:3)</PresentationFormat>
  <Paragraphs>152</Paragraphs>
  <Slides>17</Slides>
  <Notes>3</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17</vt:i4>
      </vt:variant>
    </vt:vector>
  </HeadingPairs>
  <TitlesOfParts>
    <vt:vector size="25" baseType="lpstr">
      <vt:lpstr>等线</vt:lpstr>
      <vt:lpstr>华文中宋</vt:lpstr>
      <vt:lpstr>宋体</vt:lpstr>
      <vt:lpstr>Arial</vt:lpstr>
      <vt:lpstr>Arial Black</vt:lpstr>
      <vt:lpstr>Times New Roman</vt:lpstr>
      <vt:lpstr>默认设计模板</vt:lpstr>
      <vt:lpstr>Equation</vt:lpstr>
      <vt:lpstr>可编码超表面及其应用</vt:lpstr>
      <vt:lpstr>可编程超表面</vt:lpstr>
      <vt:lpstr>电磁超表面</vt:lpstr>
      <vt:lpstr>可编码超表面</vt:lpstr>
      <vt:lpstr>可编码超表面类型——P-B超表面</vt:lpstr>
      <vt:lpstr>可编码超表面类型——P-B超表面</vt:lpstr>
      <vt:lpstr>可编码超表面类型——Huygens超表面</vt:lpstr>
      <vt:lpstr>可编码超表面类型——Huygens超表面</vt:lpstr>
      <vt:lpstr>可编码超表面类型——固定各向异性单元</vt:lpstr>
      <vt:lpstr>可编码超表面应用——天线</vt:lpstr>
      <vt:lpstr>可编码超表面应用——发射器</vt:lpstr>
      <vt:lpstr>可编码超表面应用——奇异光学特性</vt:lpstr>
      <vt:lpstr>可编码超表面的新颖设计方法——演进类</vt:lpstr>
      <vt:lpstr>可编码超表面的新颖设计方法——建模类</vt:lpstr>
      <vt:lpstr>References：</vt:lpstr>
      <vt:lpstr>References：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yu shuai</cp:lastModifiedBy>
  <cp:revision>237</cp:revision>
  <cp:lastPrinted>1601-01-01T00:00:00Z</cp:lastPrinted>
  <dcterms:created xsi:type="dcterms:W3CDTF">1601-01-01T00:00:00Z</dcterms:created>
  <dcterms:modified xsi:type="dcterms:W3CDTF">2020-11-04T13:11:16Z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